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theme/theme3.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6.xml" ContentType="application/vnd.openxmlformats-officedocument.theme+xml"/>
  <Override PartName="/ppt/theme/theme5.xml" ContentType="application/vnd.openxmlformats-officedocument.theme+xml"/>
  <Override PartName="/ppt/theme/theme17.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8.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16.xml" ContentType="application/vnd.openxmlformats-officedocument.presentationml.slideMaster+xml"/>
  <Override PartName="/ppt/slideMasters/slideMaster7.xml" ContentType="application/vnd.openxmlformats-officedocument.presentationml.slideMaster+xml"/>
  <Override PartName="/ppt/slideMasters/slideMaster17.xml" ContentType="application/vnd.openxmlformats-officedocument.presentationml.slideMaster+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_rels/presentation.xml.rels" ContentType="application/vnd.openxmlformats-package.relationships+xml"/>
  <Override PartName="/ppt/slideLayouts/_rels/slideLayout23.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6.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4.png" ContentType="image/png"/>
  <Override PartName="/ppt/media/image12.png" ContentType="image/png"/>
  <Override PartName="/ppt/media/image5.png" ContentType="image/png"/>
  <Override PartName="/ppt/media/image13.png" ContentType="image/png"/>
  <Override PartName="/ppt/media/image6.png" ContentType="image/png"/>
  <Override PartName="/ppt/media/image14.png" ContentType="image/png"/>
  <Override PartName="/ppt/media/image7.png" ContentType="image/png"/>
  <Override PartName="/ppt/media/image15.png" ContentType="image/png"/>
  <Override PartName="/ppt/media/image10.png" ContentType="image/png"/>
  <Override PartName="/ppt/media/image2.png" ContentType="image/png"/>
  <Override PartName="/ppt/media/image17.png" ContentType="image/png"/>
  <Override PartName="/ppt/media/image9.png" ContentType="image/png"/>
  <Override PartName="/ppt/media/media19.mp4" ContentType="video/mp4"/>
  <Override PartName="/ppt/media/image3.png" ContentType="image/png"/>
  <Override PartName="/ppt/media/image11.png" ContentType="image/png"/>
  <Override PartName="/ppt/media/image8.png" ContentType="image/png"/>
  <Override PartName="/ppt/media/image16.png" ContentType="image/png"/>
  <Override PartName="/ppt/media/image18.png" ContentType="image/png"/>
  <Override PartName="/ppt/media/image20.tif" ContentType="image/tiff"/>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84" r:id="rId17"/>
    <p:sldMasterId id="2147483686" r:id="rId18"/>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7DD4A70-FCB2-4B14-9CF8-D767D4B0A408}"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5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17DED796-6D31-49F4-B2DC-067301CA32FD}" type="slidenum">
              <a:t>&lt;#&gt;</a:t>
            </a:fld>
          </a:p>
        </p:txBody>
      </p:sp>
      <p:sp>
        <p:nvSpPr>
          <p:cNvPr id="7" name="PlaceHolder 6"/>
          <p:cNvSpPr>
            <a:spLocks noGrp="1"/>
          </p:cNvSpPr>
          <p:nvPr>
            <p:ph type="dt" idx="30"/>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DCD12F9A-8909-4EA5-BD66-0829E0B39FBB}" type="slidenum">
              <a:t>&lt;#&gt;</a:t>
            </a:fld>
          </a:p>
        </p:txBody>
      </p:sp>
      <p:sp>
        <p:nvSpPr>
          <p:cNvPr id="4" name="PlaceHolder 3"/>
          <p:cNvSpPr>
            <a:spLocks noGrp="1"/>
          </p:cNvSpPr>
          <p:nvPr>
            <p:ph type="dt" idx="3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6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F7744EA8-BCA4-453F-B943-E53CB3293B6E}" type="slidenum">
              <a:t>&lt;#&gt;</a:t>
            </a:fld>
          </a:p>
        </p:txBody>
      </p:sp>
      <p:sp>
        <p:nvSpPr>
          <p:cNvPr id="6" name="PlaceHolder 5"/>
          <p:cNvSpPr>
            <a:spLocks noGrp="1"/>
          </p:cNvSpPr>
          <p:nvPr>
            <p:ph type="dt" idx="36"/>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3">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BA570A43-9A01-45CD-9DA5-7BED70A2ABDA}" type="slidenum">
              <a:t>&lt;#&gt;</a:t>
            </a:fld>
          </a:p>
        </p:txBody>
      </p:sp>
      <p:sp>
        <p:nvSpPr>
          <p:cNvPr id="4" name="PlaceHolder 3"/>
          <p:cNvSpPr>
            <a:spLocks noGrp="1"/>
          </p:cNvSpPr>
          <p:nvPr>
            <p:ph type="dt" idx="39"/>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71"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80707FC4-63C2-497A-97D2-79E13E8505E0}" type="slidenum">
              <a:t>&lt;#&gt;</a:t>
            </a:fld>
          </a:p>
        </p:txBody>
      </p:sp>
      <p:sp>
        <p:nvSpPr>
          <p:cNvPr id="6" name="PlaceHolder 5"/>
          <p:cNvSpPr>
            <a:spLocks noGrp="1"/>
          </p:cNvSpPr>
          <p:nvPr>
            <p:ph type="dt" idx="42"/>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5">
    <p:spTree>
      <p:nvGrpSpPr>
        <p:cNvPr id="1" name=""/>
        <p:cNvGrpSpPr/>
        <p:nvPr/>
      </p:nvGrpSpPr>
      <p:grpSpPr>
        <a:xfrm>
          <a:off x="0" y="0"/>
          <a:ext cx="0" cy="0"/>
          <a:chOff x="0" y="0"/>
          <a:chExt cx="0" cy="0"/>
        </a:xfrm>
      </p:grpSpPr>
      <p:sp>
        <p:nvSpPr>
          <p:cNvPr id="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7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28711A0D-58A5-4113-B771-F99983BB5FFE}"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AA240B8F-CF4D-4FC4-B8E3-27FB2CB9D180}"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7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8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1685FD1D-E96E-40B4-A864-816476298548}"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DCA8D858-709A-4C33-BD61-A8F45E50C00A}"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spTree>
      <p:nvGrpSpPr>
        <p:cNvPr id="1" name=""/>
        <p:cNvGrpSpPr/>
        <p:nvPr/>
      </p:nvGrpSpPr>
      <p:grpSpPr>
        <a:xfrm>
          <a:off x="0" y="0"/>
          <a:ext cx="0" cy="0"/>
          <a:chOff x="0" y="0"/>
          <a:chExt cx="0" cy="0"/>
        </a:xfrm>
      </p:grpSpPr>
      <p:sp>
        <p:nvSpPr>
          <p:cNvPr id="8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8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8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33863AAD-C0C2-4E82-95FB-043B59ED0DA7}" type="slidenum">
              <a:t>&lt;#&gt;</a:t>
            </a:fld>
          </a:p>
        </p:txBody>
      </p:sp>
      <p:sp>
        <p:nvSpPr>
          <p:cNvPr id="7" name="PlaceHolder 6"/>
          <p:cNvSpPr>
            <a:spLocks noGrp="1"/>
          </p:cNvSpPr>
          <p:nvPr>
            <p:ph type="dt" idx="45"/>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D750E53-3757-4AAB-BD08-88EDD6401C02}"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
    <p:spTree>
      <p:nvGrpSpPr>
        <p:cNvPr id="1" name=""/>
        <p:cNvGrpSpPr/>
        <p:nvPr/>
      </p:nvGrpSpPr>
      <p:grpSpPr>
        <a:xfrm>
          <a:off x="0" y="0"/>
          <a:ext cx="0" cy="0"/>
          <a:chOff x="0" y="0"/>
          <a:chExt cx="0" cy="0"/>
        </a:xfrm>
      </p:grpSpPr>
      <p:sp>
        <p:nvSpPr>
          <p:cNvPr id="8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80FD563C-A2B4-4333-A70E-015A99DF1B32}" type="slidenum">
              <a:t>&lt;#&gt;</a:t>
            </a:fld>
          </a:p>
        </p:txBody>
      </p:sp>
      <p:sp>
        <p:nvSpPr>
          <p:cNvPr id="5" name="PlaceHolder 4"/>
          <p:cNvSpPr>
            <a:spLocks noGrp="1"/>
          </p:cNvSpPr>
          <p:nvPr>
            <p:ph type="dt" idx="45"/>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6B242288-FE77-4C60-ACAA-261FA51E4583}" type="slidenum">
              <a:t>&lt;#&gt;</a:t>
            </a:fld>
          </a:p>
        </p:txBody>
      </p:sp>
      <p:sp>
        <p:nvSpPr>
          <p:cNvPr id="4" name="PlaceHolder 3"/>
          <p:cNvSpPr>
            <a:spLocks noGrp="1"/>
          </p:cNvSpPr>
          <p:nvPr>
            <p:ph type="dt" idx="45"/>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CF5292CB-546C-40BC-8258-AE4C50BA1809}" type="slidenum">
              <a:t>&lt;#&gt;</a:t>
            </a:fld>
          </a:p>
        </p:txBody>
      </p:sp>
      <p:sp>
        <p:nvSpPr>
          <p:cNvPr id="4" name="PlaceHolder 3"/>
          <p:cNvSpPr>
            <a:spLocks noGrp="1"/>
          </p:cNvSpPr>
          <p:nvPr>
            <p:ph type="dt" idx="48"/>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DDCE4C47-0432-4B26-AB83-F506A721E93B}" type="slidenum">
              <a:t>&lt;#&gt;</a:t>
            </a:fld>
          </a:p>
        </p:txBody>
      </p:sp>
      <p:sp>
        <p:nvSpPr>
          <p:cNvPr id="4" name="PlaceHolder 3"/>
          <p:cNvSpPr>
            <a:spLocks noGrp="1"/>
          </p:cNvSpPr>
          <p:nvPr>
            <p:ph type="dt" idx="51"/>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369CACEF-1417-4C66-A317-7F2E0D439B68}" type="slidenum">
              <a:t>&lt;#&gt;</a:t>
            </a:fld>
          </a:p>
        </p:txBody>
      </p:sp>
      <p:sp>
        <p:nvSpPr>
          <p:cNvPr id="4" name="PlaceHolder 3"/>
          <p:cNvSpPr>
            <a:spLocks noGrp="1"/>
          </p:cNvSpPr>
          <p:nvPr>
            <p:ph type="dt" idx="9"/>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1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E15B704-586A-437B-B2F6-EBA0FA4827D1}" type="slidenum">
              <a:t>&lt;#&gt;</a:t>
            </a:fld>
          </a:p>
        </p:txBody>
      </p:sp>
      <p:sp>
        <p:nvSpPr>
          <p:cNvPr id="6" name="PlaceHolder 5"/>
          <p:cNvSpPr>
            <a:spLocks noGrp="1"/>
          </p:cNvSpPr>
          <p:nvPr>
            <p:ph type="dt" idx="12"/>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92AD9C31-5F75-42AC-AED4-2AB6E22153A4}" type="slidenum">
              <a:t>&lt;#&gt;</a:t>
            </a:fld>
          </a:p>
        </p:txBody>
      </p:sp>
      <p:sp>
        <p:nvSpPr>
          <p:cNvPr id="4" name="PlaceHolder 3"/>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2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3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GB" sz="3200" strike="noStrike" u="none">
              <a:solidFill>
                <a:srgbClr val="000000"/>
              </a:solidFill>
              <a:uFillTx/>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0359073E-DEB4-4E18-A551-C37A7DBA2F6C}" type="slidenum">
              <a:t>&lt;#&gt;</a:t>
            </a:fld>
          </a:p>
        </p:txBody>
      </p:sp>
      <p:sp>
        <p:nvSpPr>
          <p:cNvPr id="7" name="PlaceHolder 6"/>
          <p:cNvSpPr>
            <a:spLocks noGrp="1"/>
          </p:cNvSpPr>
          <p:nvPr>
            <p:ph type="dt" idx="18"/>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E7B81945-A9B9-4E53-A959-C2D853EBD05C}" type="slidenum">
              <a:t>&lt;#&gt;</a:t>
            </a:fld>
          </a:p>
        </p:txBody>
      </p:sp>
      <p:sp>
        <p:nvSpPr>
          <p:cNvPr id="4" name="PlaceHolder 3"/>
          <p:cNvSpPr>
            <a:spLocks noGrp="1"/>
          </p:cNvSpPr>
          <p:nvPr>
            <p:ph type="dt" idx="2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34B2D99-3D42-4B83-83AA-300586EAAED0}" type="slidenum">
              <a:t>&lt;#&gt;</a:t>
            </a:fld>
          </a:p>
        </p:txBody>
      </p:sp>
      <p:sp>
        <p:nvSpPr>
          <p:cNvPr id="5" name="PlaceHolder 4"/>
          <p:cNvSpPr>
            <a:spLocks noGrp="1"/>
          </p:cNvSpPr>
          <p:nvPr>
            <p:ph type="dt" idx="24"/>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4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GB" sz="4400" strike="noStrike" u="none">
              <a:solidFill>
                <a:srgbClr val="000000"/>
              </a:solidFill>
              <a:uFillTx/>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DE857497-C3D8-49F2-AFB5-967949E90142}" type="slidenum">
              <a:t>&lt;#&gt;</a:t>
            </a:fld>
          </a:p>
        </p:txBody>
      </p:sp>
      <p:sp>
        <p:nvSpPr>
          <p:cNvPr id="5" name="PlaceHolder 4"/>
          <p:cNvSpPr>
            <a:spLocks noGrp="1"/>
          </p:cNvSpPr>
          <p:nvPr>
            <p:ph type="dt" idx="27"/>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2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1" name="PlaceHolder 2"/>
          <p:cNvSpPr>
            <a:spLocks noGrp="1"/>
          </p:cNvSpPr>
          <p:nvPr>
            <p:ph type="ftr" idx="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2" name="PlaceHolder 3"/>
          <p:cNvSpPr>
            <a:spLocks noGrp="1"/>
          </p:cNvSpPr>
          <p:nvPr>
            <p:ph type="sldNum" idx="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653C60A9-5728-4324-A850-E44760E22D4E}"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3" name="PlaceHolder 4"/>
          <p:cNvSpPr>
            <a:spLocks noGrp="1"/>
          </p:cNvSpPr>
          <p:nvPr>
            <p:ph type="dt" idx="3"/>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45"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46"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47" name="PlaceHolder 4"/>
          <p:cNvSpPr>
            <a:spLocks noGrp="1"/>
          </p:cNvSpPr>
          <p:nvPr>
            <p:ph type="ftr" idx="28"/>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48" name="PlaceHolder 5"/>
          <p:cNvSpPr>
            <a:spLocks noGrp="1"/>
          </p:cNvSpPr>
          <p:nvPr>
            <p:ph type="sldNum" idx="29"/>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9A943DD-0CD7-4E3F-A5B5-F6532B7E0F45}"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49" name="PlaceHolder 6"/>
          <p:cNvSpPr>
            <a:spLocks noGrp="1"/>
          </p:cNvSpPr>
          <p:nvPr>
            <p:ph type="dt" idx="30"/>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ftr" idx="3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54" name="PlaceHolder 2"/>
          <p:cNvSpPr>
            <a:spLocks noGrp="1"/>
          </p:cNvSpPr>
          <p:nvPr>
            <p:ph type="sldNum" idx="3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0209695-1A29-4B15-B9D7-1034049F73AF}"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55" name="PlaceHolder 3"/>
          <p:cNvSpPr>
            <a:spLocks noGrp="1"/>
          </p:cNvSpPr>
          <p:nvPr>
            <p:ph type="dt" idx="33"/>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57"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58" name="PlaceHolder 3"/>
          <p:cNvSpPr>
            <a:spLocks noGrp="1"/>
          </p:cNvSpPr>
          <p:nvPr>
            <p:ph type="ftr" idx="3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59" name="PlaceHolder 4"/>
          <p:cNvSpPr>
            <a:spLocks noGrp="1"/>
          </p:cNvSpPr>
          <p:nvPr>
            <p:ph type="sldNum" idx="3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B807E49-0FC8-4A58-B0C9-2C97357A8E95}"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60" name="PlaceHolder 5"/>
          <p:cNvSpPr>
            <a:spLocks noGrp="1"/>
          </p:cNvSpPr>
          <p:nvPr>
            <p:ph type="dt" idx="36"/>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ftr" idx="3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64" name="PlaceHolder 2"/>
          <p:cNvSpPr>
            <a:spLocks noGrp="1"/>
          </p:cNvSpPr>
          <p:nvPr>
            <p:ph type="sldNum" idx="3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4CDCA1F1-3F22-4CF8-B11A-6AB9DB599B32}"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65" name="PlaceHolder 3"/>
          <p:cNvSpPr>
            <a:spLocks noGrp="1"/>
          </p:cNvSpPr>
          <p:nvPr>
            <p:ph type="dt" idx="39"/>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67" name="PlaceHolder 2"/>
          <p:cNvSpPr>
            <a:spLocks noGrp="1"/>
          </p:cNvSpPr>
          <p:nvPr>
            <p:ph type="ftr" idx="4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68" name="PlaceHolder 3"/>
          <p:cNvSpPr>
            <a:spLocks noGrp="1"/>
          </p:cNvSpPr>
          <p:nvPr>
            <p:ph type="sldNum" idx="4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4138165-1F6F-4B84-B259-0B6EAE9B6A20}"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69" name="PlaceHolder 4"/>
          <p:cNvSpPr>
            <a:spLocks noGrp="1"/>
          </p:cNvSpPr>
          <p:nvPr>
            <p:ph type="dt" idx="42"/>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ftr" idx="4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3" name="PlaceHolder 2"/>
          <p:cNvSpPr>
            <a:spLocks noGrp="1"/>
          </p:cNvSpPr>
          <p:nvPr>
            <p:ph type="sldNum" idx="4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3288D27C-3BFD-42C1-AC8B-BCEC0339360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74" name="PlaceHolder 3"/>
          <p:cNvSpPr>
            <a:spLocks noGrp="1"/>
          </p:cNvSpPr>
          <p:nvPr>
            <p:ph type="dt" idx="45"/>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5"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en-GB" sz="4400" strike="noStrike" u="none">
                <a:solidFill>
                  <a:srgbClr val="000000"/>
                </a:solidFill>
                <a:uFillTx/>
                <a:latin typeface="Arial"/>
              </a:rPr>
              <a:t>Click to edit the title text format</a:t>
            </a:r>
            <a:endParaRPr b="0" lang="en-GB" sz="4400" strike="noStrike" u="none">
              <a:solidFill>
                <a:srgbClr val="000000"/>
              </a:solidFill>
              <a:uFillTx/>
              <a:latin typeface="Arial"/>
            </a:endParaRPr>
          </a:p>
        </p:txBody>
      </p:sp>
      <p:sp>
        <p:nvSpPr>
          <p:cNvPr id="76"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uFillTx/>
                <a:latin typeface="Arial"/>
              </a:rPr>
              <a:t>Click to edit the outline text format</a:t>
            </a:r>
            <a:endParaRPr b="0" lang="en-GB"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uFillTx/>
                <a:latin typeface="Arial"/>
              </a:rPr>
              <a:t>Second Outline Level</a:t>
            </a:r>
            <a:endParaRPr b="0" lang="en-GB"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uFillTx/>
                <a:latin typeface="Arial"/>
              </a:rPr>
              <a:t>Third Outline Level</a:t>
            </a:r>
            <a:endParaRPr b="0" lang="en-GB"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uFillTx/>
                <a:latin typeface="Arial"/>
              </a:rPr>
              <a:t>Fourth Outline Level</a:t>
            </a:r>
            <a:endParaRPr b="0" lang="en-GB"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uFillTx/>
                <a:latin typeface="Arial"/>
              </a:rPr>
              <a:t>Fifth Outline Level</a:t>
            </a:r>
            <a:endParaRPr b="0" lang="en-GB"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uFillTx/>
                <a:latin typeface="Arial"/>
              </a:rPr>
              <a:t>Sixth Outline Level</a:t>
            </a:r>
            <a:endParaRPr b="0" lang="en-GB"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uFillTx/>
                <a:latin typeface="Arial"/>
              </a:rPr>
              <a:t>Seventh Outline Level</a:t>
            </a:r>
            <a:endParaRPr b="0" lang="en-GB"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2"/>
    <p:sldLayoutId id="2147483678" r:id="rId3"/>
    <p:sldLayoutId id="2147483679" r:id="rId4"/>
    <p:sldLayoutId id="2147483680" r:id="rId5"/>
    <p:sldLayoutId id="2147483681" r:id="rId6"/>
    <p:sldLayoutId id="2147483682" r:id="rId7"/>
    <p:sldLayoutId id="2147483683" r:id="rId8"/>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ftr" idx="4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86" name="PlaceHolder 2"/>
          <p:cNvSpPr>
            <a:spLocks noGrp="1"/>
          </p:cNvSpPr>
          <p:nvPr>
            <p:ph type="sldNum" idx="4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33866FE-0EC9-499C-B906-00A3816C6A64}"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87" name="PlaceHolder 3"/>
          <p:cNvSpPr>
            <a:spLocks noGrp="1"/>
          </p:cNvSpPr>
          <p:nvPr>
            <p:ph type="dt" idx="48"/>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ftr" idx="4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89" name="PlaceHolder 2"/>
          <p:cNvSpPr>
            <a:spLocks noGrp="1"/>
          </p:cNvSpPr>
          <p:nvPr>
            <p:ph type="sldNum" idx="5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337C7F70-CF3F-4E49-8FE0-92688759F575}"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90" name="PlaceHolder 3"/>
          <p:cNvSpPr>
            <a:spLocks noGrp="1"/>
          </p:cNvSpPr>
          <p:nvPr>
            <p:ph type="dt" idx="51"/>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 name="PlaceHolder 2"/>
          <p:cNvSpPr>
            <a:spLocks noGrp="1"/>
          </p:cNvSpPr>
          <p:nvPr>
            <p:ph type="sldNum" idx="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D5205CD-36BF-4FF8-9D60-B7A4D436F3F8}"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8" name="PlaceHolder 3"/>
          <p:cNvSpPr>
            <a:spLocks noGrp="1"/>
          </p:cNvSpPr>
          <p:nvPr>
            <p:ph type="dt" idx="6"/>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10" name="PlaceHolder 2"/>
          <p:cNvSpPr>
            <a:spLocks noGrp="1"/>
          </p:cNvSpPr>
          <p:nvPr>
            <p:ph type="sldNum" idx="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FA0007C-5C5E-4905-91E8-56DB20D18EB1}"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11" name="PlaceHolder 3"/>
          <p:cNvSpPr>
            <a:spLocks noGrp="1"/>
          </p:cNvSpPr>
          <p:nvPr>
            <p:ph type="dt" idx="9"/>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13"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4" name="PlaceHolder 3"/>
          <p:cNvSpPr>
            <a:spLocks noGrp="1"/>
          </p:cNvSpPr>
          <p:nvPr>
            <p:ph type="ftr" idx="1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15" name="PlaceHolder 4"/>
          <p:cNvSpPr>
            <a:spLocks noGrp="1"/>
          </p:cNvSpPr>
          <p:nvPr>
            <p:ph type="sldNum" idx="1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4656EE0E-B946-4CBC-8E10-0897E55ACDAE}"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16" name="PlaceHolder 5"/>
          <p:cNvSpPr>
            <a:spLocks noGrp="1"/>
          </p:cNvSpPr>
          <p:nvPr>
            <p:ph type="dt" idx="12"/>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ftr" idx="1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20" name="PlaceHolder 2"/>
          <p:cNvSpPr>
            <a:spLocks noGrp="1"/>
          </p:cNvSpPr>
          <p:nvPr>
            <p:ph type="sldNum" idx="1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1909BBA0-C7A2-4585-BDB5-039AA0820950}"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21" name="PlaceHolder 3"/>
          <p:cNvSpPr>
            <a:spLocks noGrp="1"/>
          </p:cNvSpPr>
          <p:nvPr>
            <p:ph type="dt" idx="15"/>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23"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24"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25" name="PlaceHolder 4"/>
          <p:cNvSpPr>
            <a:spLocks noGrp="1"/>
          </p:cNvSpPr>
          <p:nvPr>
            <p:ph type="ftr" idx="1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26" name="PlaceHolder 5"/>
          <p:cNvSpPr>
            <a:spLocks noGrp="1"/>
          </p:cNvSpPr>
          <p:nvPr>
            <p:ph type="sldNum" idx="1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ABFF841B-CECF-40B2-BAC3-75A7BC99457B}" type="slidenum">
              <a:rPr b="0" lang="en-US" sz="1200" strike="noStrike" u="none">
                <a:solidFill>
                  <a:schemeClr val="dk1">
                    <a:tint val="75000"/>
                  </a:schemeClr>
                </a:solidFill>
                <a:uFillTx/>
                <a:latin typeface="Calibri"/>
              </a:rPr>
              <a:t>&lt;number&gt;</a:t>
            </a:fld>
            <a:endParaRPr b="0" lang="en-GB" sz="1200" strike="noStrike" u="none">
              <a:solidFill>
                <a:srgbClr val="000000"/>
              </a:solidFill>
              <a:uFillTx/>
              <a:latin typeface="Times New Roman"/>
            </a:endParaRPr>
          </a:p>
        </p:txBody>
      </p:sp>
      <p:sp>
        <p:nvSpPr>
          <p:cNvPr id="27" name="PlaceHolder 6"/>
          <p:cNvSpPr>
            <a:spLocks noGrp="1"/>
          </p:cNvSpPr>
          <p:nvPr>
            <p:ph type="dt" idx="18"/>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ftr" idx="1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32" name="PlaceHolder 2"/>
          <p:cNvSpPr>
            <a:spLocks noGrp="1"/>
          </p:cNvSpPr>
          <p:nvPr>
            <p:ph type="sldNum" idx="2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74DC7C67-9F92-4E3A-8AAE-89CDC1F8E31C}"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3" name="PlaceHolder 3"/>
          <p:cNvSpPr>
            <a:spLocks noGrp="1"/>
          </p:cNvSpPr>
          <p:nvPr>
            <p:ph type="dt" idx="21"/>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35" name="PlaceHolder 2"/>
          <p:cNvSpPr>
            <a:spLocks noGrp="1"/>
          </p:cNvSpPr>
          <p:nvPr>
            <p:ph type="ftr" idx="2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36" name="PlaceHolder 3"/>
          <p:cNvSpPr>
            <a:spLocks noGrp="1"/>
          </p:cNvSpPr>
          <p:nvPr>
            <p:ph type="sldNum" idx="2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69B324AD-9E6F-4BC5-896E-E1782397B9AA}"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7" name="PlaceHolder 4"/>
          <p:cNvSpPr>
            <a:spLocks noGrp="1"/>
          </p:cNvSpPr>
          <p:nvPr>
            <p:ph type="dt" idx="24"/>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GB" sz="1800" strike="noStrike" u="none">
                <a:solidFill>
                  <a:srgbClr val="000000"/>
                </a:solidFill>
                <a:uFillTx/>
                <a:latin typeface="Arial"/>
              </a:rPr>
              <a:t>Click to edit the title text format</a:t>
            </a:r>
            <a:endParaRPr b="0" lang="en-GB" sz="1800" strike="noStrike" u="none">
              <a:solidFill>
                <a:srgbClr val="000000"/>
              </a:solidFill>
              <a:uFillTx/>
              <a:latin typeface="Arial"/>
            </a:endParaRPr>
          </a:p>
        </p:txBody>
      </p:sp>
      <p:sp>
        <p:nvSpPr>
          <p:cNvPr id="40" name="PlaceHolder 2"/>
          <p:cNvSpPr>
            <a:spLocks noGrp="1"/>
          </p:cNvSpPr>
          <p:nvPr>
            <p:ph type="ftr" idx="25"/>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uFillTx/>
                <a:latin typeface="Times New Roman"/>
              </a:defRPr>
            </a:lvl1pPr>
          </a:lstStyle>
          <a:p>
            <a:pPr indent="0" algn="ctr">
              <a:lnSpc>
                <a:spcPct val="100000"/>
              </a:lnSpc>
              <a:buNone/>
              <a:tabLst>
                <a:tab algn="l" pos="0"/>
              </a:tabLst>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41" name="PlaceHolder 3"/>
          <p:cNvSpPr>
            <a:spLocks noGrp="1"/>
          </p:cNvSpPr>
          <p:nvPr>
            <p:ph type="sldNum" idx="26"/>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407ACDE4-780C-4DE4-BB1C-7E11133D74E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42" name="PlaceHolder 4"/>
          <p:cNvSpPr>
            <a:spLocks noGrp="1"/>
          </p:cNvSpPr>
          <p:nvPr>
            <p:ph type="dt" idx="27"/>
          </p:nvPr>
        </p:nvSpPr>
        <p:spPr>
          <a:xfrm>
            <a:off x="457200" y="6356520"/>
            <a:ext cx="2133000" cy="364320"/>
          </a:xfrm>
          <a:prstGeom prst="rect">
            <a:avLst/>
          </a:prstGeom>
          <a:noFill/>
          <a:ln w="0">
            <a:noFill/>
          </a:ln>
        </p:spPr>
        <p:txBody>
          <a:bodyPr lIns="91440" rIns="91440" tIns="45720" bIns="45720" anchor="ctr">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video" Target="../media/media19.mp4"/><Relationship Id="rId3" Type="http://schemas.microsoft.com/office/2007/relationships/media" Target="../media/media19.mp4"/><Relationship Id="rId4" Type="http://schemas.openxmlformats.org/officeDocument/2006/relationships/image" Target="../media/image20.tif"/><Relationship Id="rId5"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github.com/FernandSilva/BoxClub" TargetMode="External"/><Relationship Id="rId4" Type="http://schemas.openxmlformats.org/officeDocument/2006/relationships/slideLayout" Target="../slideLayouts/slideLayout2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1.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2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91" name="TextBox 2"/>
          <p:cNvSpPr/>
          <p:nvPr/>
        </p:nvSpPr>
        <p:spPr>
          <a:xfrm>
            <a:off x="1260000" y="1980000"/>
            <a:ext cx="15775920" cy="4521240"/>
          </a:xfrm>
          <a:prstGeom prst="rect">
            <a:avLst/>
          </a:prstGeom>
          <a:noFill/>
          <a:ln w="0">
            <a:noFill/>
          </a:ln>
        </p:spPr>
        <p:style>
          <a:lnRef idx="0"/>
          <a:fillRef idx="0"/>
          <a:effectRef idx="0"/>
          <a:fontRef idx="minor"/>
        </p:style>
        <p:txBody>
          <a:bodyPr lIns="0" rIns="0" tIns="0" bIns="0" anchor="t">
            <a:spAutoFit/>
          </a:bodyPr>
          <a:p>
            <a:pPr defTabSz="914400">
              <a:lnSpc>
                <a:spcPts val="4774"/>
              </a:lnSpc>
            </a:pPr>
            <a:r>
              <a:rPr b="0" lang="en-US" sz="3670" strike="noStrike" u="none">
                <a:solidFill>
                  <a:srgbClr val="ffffff"/>
                </a:solidFill>
                <a:uFillTx/>
                <a:latin typeface="Public Sans"/>
                <a:ea typeface="Public Sans"/>
              </a:rPr>
              <a:t>Title: BoxFit – Web Application Conceptual Design</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Student Name: Fernando Silva</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Matriculation Number: U14087143</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Course: DLBCSPJWD01 – Project Java and Web Development</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Submission Phase: Phase 2 – Development &amp; Reflection</a:t>
            </a:r>
            <a:endParaRPr b="0" lang="en-GB" sz="3670" strike="noStrike" u="none">
              <a:solidFill>
                <a:srgbClr val="ffffff"/>
              </a:solidFill>
              <a:uFillTx/>
              <a:latin typeface="Arial"/>
            </a:endParaRPr>
          </a:p>
          <a:p>
            <a:pPr defTabSz="914400">
              <a:lnSpc>
                <a:spcPts val="4774"/>
              </a:lnSpc>
              <a:spcBef>
                <a:spcPts val="1191"/>
              </a:spcBef>
              <a:spcAft>
                <a:spcPts val="992"/>
              </a:spcAft>
            </a:pPr>
            <a:r>
              <a:rPr b="0" lang="en-US" sz="3670" strike="noStrike" u="none">
                <a:solidFill>
                  <a:srgbClr val="ffffff"/>
                </a:solidFill>
                <a:uFillTx/>
                <a:latin typeface="Public Sans"/>
                <a:ea typeface="Public Sans"/>
              </a:rPr>
              <a:t>GitHub Link: https://github.com/FernandSilva/BoxClub.git</a:t>
            </a:r>
            <a:endParaRPr b="0" lang="en-GB" sz="3670" strike="noStrike" u="none">
              <a:solidFill>
                <a:srgbClr val="ffffff"/>
              </a:solidFill>
              <a:uFillTx/>
              <a:latin typeface="Arial"/>
            </a:endParaRPr>
          </a:p>
          <a:p>
            <a:pPr defTabSz="914400">
              <a:lnSpc>
                <a:spcPts val="4774"/>
              </a:lnSpc>
            </a:pPr>
            <a:r>
              <a:rPr b="0" lang="en-US" sz="3670" strike="noStrike" u="none">
                <a:solidFill>
                  <a:srgbClr val="ffffff"/>
                </a:solidFill>
                <a:uFillTx/>
                <a:latin typeface="Public Sans"/>
                <a:ea typeface="Public Sans"/>
              </a:rPr>
              <a:t>Filename: Silva_Fernando_U14087143 _PJWD _P2_S.pptx</a:t>
            </a:r>
            <a:endParaRPr b="0" lang="en-GB" sz="3670" strike="noStrike" u="none">
              <a:solidFill>
                <a:srgbClr val="ffffff"/>
              </a:solidFill>
              <a:uFillTx/>
              <a:latin typeface="Arial"/>
            </a:endParaRPr>
          </a:p>
        </p:txBody>
      </p:sp>
      <p:sp>
        <p:nvSpPr>
          <p:cNvPr id="92" name="AutoShape 3">
            <a:extLst>
              <a:ext uri="{C183D7F6-B498-43B3-948B-1728B52AA6E4}">
                <adec:decorative xmlns:adec="http://schemas.microsoft.com/office/drawing/2017/decorative" val="1"/>
              </a:ext>
            </a:extLst>
          </p:cNvPr>
          <p:cNvSpPr/>
          <p:nvPr/>
        </p:nvSpPr>
        <p:spPr>
          <a:xfrm>
            <a:off x="900000" y="7200000"/>
            <a:ext cx="15272640" cy="5040"/>
          </a:xfrm>
          <a:prstGeom prst="line">
            <a:avLst/>
          </a:prstGeom>
          <a:ln w="104775">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46" name="TextBox 19"/>
          <p:cNvSpPr/>
          <p:nvPr/>
        </p:nvSpPr>
        <p:spPr>
          <a:xfrm>
            <a:off x="360000" y="720000"/>
            <a:ext cx="13140000" cy="606600"/>
          </a:xfrm>
          <a:prstGeom prst="rect">
            <a:avLst/>
          </a:prstGeom>
          <a:noFill/>
          <a:ln w="0">
            <a:noFill/>
          </a:ln>
        </p:spPr>
        <p:style>
          <a:lnRef idx="0"/>
          <a:fillRef idx="0"/>
          <a:effectRef idx="0"/>
          <a:fontRef idx="minor"/>
        </p:style>
        <p:txBody>
          <a:bodyPr lIns="0" rIns="0" tIns="0" bIns="0" anchor="t">
            <a:spAutoFit/>
          </a:bodyPr>
          <a:p>
            <a:pPr algn="ctr" defTabSz="914400">
              <a:lnSpc>
                <a:spcPts val="4774"/>
              </a:lnSpc>
            </a:pPr>
            <a:r>
              <a:rPr b="0" lang="en-US" sz="3670" strike="noStrike" u="none">
                <a:solidFill>
                  <a:srgbClr val="ffffff"/>
                </a:solidFill>
                <a:uFillTx/>
                <a:latin typeface="Public Sans"/>
                <a:ea typeface="Public Sans"/>
              </a:rPr>
              <a:t>Reflection &amp; Screencast Summary</a:t>
            </a:r>
            <a:endParaRPr b="0" lang="en-GB" sz="3670" strike="noStrike" u="none">
              <a:solidFill>
                <a:srgbClr val="ffffff"/>
              </a:solidFill>
              <a:uFillTx/>
              <a:latin typeface="Arial"/>
            </a:endParaRPr>
          </a:p>
        </p:txBody>
      </p:sp>
      <p:sp>
        <p:nvSpPr>
          <p:cNvPr id="147" name="AutoShape 9">
            <a:extLst>
              <a:ext uri="{C183D7F6-B498-43B3-948B-1728B52AA6E4}">
                <adec:decorative xmlns:adec="http://schemas.microsoft.com/office/drawing/2017/decorative" val="1"/>
              </a:ext>
            </a:extLst>
          </p:cNvPr>
          <p:cNvSpPr/>
          <p:nvPr/>
        </p:nvSpPr>
        <p:spPr>
          <a:xfrm>
            <a:off x="567360" y="1974960"/>
            <a:ext cx="10412640" cy="0"/>
          </a:xfrm>
          <a:prstGeom prst="line">
            <a:avLst/>
          </a:prstGeom>
          <a:ln w="104775">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48" name="" descr=""/>
          <p:cNvPicPr/>
          <p:nvPr/>
        </p:nvPicPr>
        <p:blipFill>
          <a:blip r:embed="rId1"/>
          <a:stretch/>
        </p:blipFill>
        <p:spPr>
          <a:xfrm>
            <a:off x="11911680" y="360000"/>
            <a:ext cx="6229440" cy="2340000"/>
          </a:xfrm>
          <a:prstGeom prst="rect">
            <a:avLst/>
          </a:prstGeom>
          <a:ln w="0">
            <a:noFill/>
          </a:ln>
        </p:spPr>
      </p:pic>
      <p:pic>
        <p:nvPicPr>
          <p:cNvPr id="149" name="" descr="">
            <a:hlinkClick r:id="" action="ppaction://media"/>
          </p:cNvPr>
          <p:cNvPicPr/>
          <p:nvPr>
            <a:videoFile r:link="rId2"/>
            <p:extLst>
              <p:ext uri="{DAA4B4D4-6D71-4841-9C94-3DE7FCFB9230}">
                <p14:media r:embed="rId3"/>
              </p:ext>
            </p:extLst>
          </p:nvPr>
        </p:nvPicPr>
        <p:blipFill>
          <a:blip r:embed="rId4"/>
          <a:stretch>
            <a:fillRect/>
          </a:stretch>
        </p:blipFill>
        <p:spPr>
          <a:xfrm>
            <a:off x="1260000" y="2673360"/>
            <a:ext cx="12579840" cy="7226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93" name="TextBox 2"/>
          <p:cNvSpPr/>
          <p:nvPr/>
        </p:nvSpPr>
        <p:spPr>
          <a:xfrm>
            <a:off x="1172520" y="1641600"/>
            <a:ext cx="7873920" cy="905400"/>
          </a:xfrm>
          <a:prstGeom prst="rect">
            <a:avLst/>
          </a:prstGeom>
          <a:noFill/>
          <a:ln w="0">
            <a:noFill/>
          </a:ln>
        </p:spPr>
        <p:style>
          <a:lnRef idx="0"/>
          <a:fillRef idx="0"/>
          <a:effectRef idx="0"/>
          <a:fontRef idx="minor"/>
        </p:style>
        <p:txBody>
          <a:bodyPr lIns="0" rIns="0" tIns="0" bIns="0" anchor="t">
            <a:spAutoFit/>
          </a:bodyPr>
          <a:p>
            <a:pPr defTabSz="914400">
              <a:lnSpc>
                <a:spcPts val="7129"/>
              </a:lnSpc>
            </a:pPr>
            <a:r>
              <a:rPr b="0" lang="en-US" sz="6480" strike="noStrike" u="none">
                <a:solidFill>
                  <a:srgbClr val="ffffff"/>
                </a:solidFill>
                <a:uFillTx/>
                <a:latin typeface="Public Sans"/>
                <a:ea typeface="Public Sans"/>
              </a:rPr>
              <a:t>Introducing</a:t>
            </a:r>
            <a:r>
              <a:rPr b="0" lang="en-US" sz="6480" strike="noStrike" u="none">
                <a:solidFill>
                  <a:srgbClr val="fa632a"/>
                </a:solidFill>
                <a:uFillTx/>
                <a:latin typeface="Public Sans"/>
                <a:ea typeface="Public Sans"/>
              </a:rPr>
              <a:t> BoxFit</a:t>
            </a:r>
            <a:endParaRPr b="0" lang="en-GB" sz="6480" strike="noStrike" u="none">
              <a:solidFill>
                <a:srgbClr val="ffffff"/>
              </a:solidFill>
              <a:uFillTx/>
              <a:latin typeface="Arial"/>
            </a:endParaRPr>
          </a:p>
        </p:txBody>
      </p:sp>
      <p:sp>
        <p:nvSpPr>
          <p:cNvPr id="94" name="TextBox 3"/>
          <p:cNvSpPr/>
          <p:nvPr/>
        </p:nvSpPr>
        <p:spPr>
          <a:xfrm>
            <a:off x="526680" y="3426840"/>
            <a:ext cx="8353440" cy="4601160"/>
          </a:xfrm>
          <a:prstGeom prst="rect">
            <a:avLst/>
          </a:prstGeom>
          <a:noFill/>
          <a:ln w="0">
            <a:noFill/>
          </a:ln>
        </p:spPr>
        <p:style>
          <a:lnRef idx="0"/>
          <a:fillRef idx="0"/>
          <a:effectRef idx="0"/>
          <a:fontRef idx="minor"/>
        </p:style>
        <p:txBody>
          <a:bodyPr lIns="0" rIns="0" tIns="0" bIns="0" anchor="t">
            <a:spAutoFit/>
          </a:bodyPr>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BoxFit is a private, web-based social platform built for a dynamic boxing gym community in Hamburg.</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Designed to connect gym members beyond training sessions, promoting motivation, accountability, and celebration of progress.</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Members can post training updates, photos, videos, comment on others' posts, and follow each other.</a:t>
            </a:r>
            <a:endParaRPr b="0" lang="en-GB" sz="2360" strike="noStrike" u="none">
              <a:solidFill>
                <a:srgbClr val="ffffff"/>
              </a:solidFill>
              <a:uFillTx/>
              <a:latin typeface="Arial"/>
            </a:endParaRPr>
          </a:p>
          <a:p>
            <a:pPr lvl="1" marL="508320" indent="-254160" defTabSz="914400">
              <a:lnSpc>
                <a:spcPts val="3294"/>
              </a:lnSpc>
              <a:buClr>
                <a:srgbClr val="ffffff"/>
              </a:buClr>
              <a:buFont typeface="Arial"/>
              <a:buChar char="•"/>
            </a:pPr>
            <a:r>
              <a:rPr b="0" lang="en-US" sz="2360" strike="noStrike" u="none">
                <a:solidFill>
                  <a:srgbClr val="ffffff"/>
                </a:solidFill>
                <a:uFillTx/>
                <a:latin typeface="Public Sans"/>
                <a:ea typeface="Public Sans"/>
              </a:rPr>
              <a:t>Unlike public platforms, BoxFit offers a members-only, secure space to build an engaged and supportive gym community.</a:t>
            </a:r>
            <a:endParaRPr b="0" lang="en-GB" sz="2360" strike="noStrike" u="none">
              <a:solidFill>
                <a:srgbClr val="ffffff"/>
              </a:solidFill>
              <a:uFillTx/>
              <a:latin typeface="Arial"/>
            </a:endParaRPr>
          </a:p>
          <a:p>
            <a:pPr defTabSz="914400">
              <a:lnSpc>
                <a:spcPts val="3294"/>
              </a:lnSpc>
            </a:pPr>
            <a:endParaRPr b="0" lang="en-GB" sz="1800" strike="noStrike" u="none">
              <a:solidFill>
                <a:srgbClr val="ffffff"/>
              </a:solidFill>
              <a:uFillTx/>
              <a:latin typeface="Arial"/>
            </a:endParaRPr>
          </a:p>
        </p:txBody>
      </p:sp>
      <p:sp>
        <p:nvSpPr>
          <p:cNvPr id="95" name="TextBox 4"/>
          <p:cNvSpPr/>
          <p:nvPr/>
        </p:nvSpPr>
        <p:spPr>
          <a:xfrm>
            <a:off x="1269360" y="971640"/>
            <a:ext cx="7873920" cy="388800"/>
          </a:xfrm>
          <a:prstGeom prst="rect">
            <a:avLst/>
          </a:prstGeom>
          <a:noFill/>
          <a:ln w="0">
            <a:noFill/>
          </a:ln>
        </p:spPr>
        <p:style>
          <a:lnRef idx="0"/>
          <a:fillRef idx="0"/>
          <a:effectRef idx="0"/>
          <a:fontRef idx="minor"/>
        </p:style>
        <p:txBody>
          <a:bodyPr lIns="0" rIns="0" tIns="0" bIns="0" anchor="t">
            <a:spAutoFit/>
          </a:bodyPr>
          <a:p>
            <a:pPr defTabSz="914400">
              <a:lnSpc>
                <a:spcPts val="3107"/>
              </a:lnSpc>
            </a:pPr>
            <a:endParaRPr b="0" lang="en-US" sz="1800" strike="noStrike" u="none">
              <a:solidFill>
                <a:schemeClr val="dk1"/>
              </a:solidFill>
              <a:uFillTx/>
              <a:latin typeface="Calibri"/>
            </a:endParaRPr>
          </a:p>
        </p:txBody>
      </p:sp>
      <p:sp>
        <p:nvSpPr>
          <p:cNvPr id="96" name="AutoShape 5"/>
          <p:cNvSpPr/>
          <p:nvPr/>
        </p:nvSpPr>
        <p:spPr>
          <a:xfrm>
            <a:off x="789480" y="3026520"/>
            <a:ext cx="7874640" cy="360"/>
          </a:xfrm>
          <a:prstGeom prst="line">
            <a:avLst/>
          </a:prstGeom>
          <a:ln w="95250">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
        <p:nvSpPr>
          <p:cNvPr id="97" name="Freeform 6"/>
          <p:cNvSpPr/>
          <p:nvPr/>
        </p:nvSpPr>
        <p:spPr>
          <a:xfrm>
            <a:off x="9937440" y="0"/>
            <a:ext cx="8349840" cy="10286280"/>
          </a:xfrm>
          <a:custGeom>
            <a:avLst/>
            <a:gdLst>
              <a:gd name="textAreaLeft" fmla="*/ 0 w 8349840"/>
              <a:gd name="textAreaRight" fmla="*/ 8350560 w 8349840"/>
              <a:gd name="textAreaTop" fmla="*/ 0 h 10286280"/>
              <a:gd name="textAreaBottom" fmla="*/ 10287000 h 10286280"/>
            </a:gdLst>
            <a:ahLst/>
            <a:rect l="textAreaLeft" t="textAreaTop" r="textAreaRight" b="textAreaBottom"/>
            <a:pathLst>
              <a:path w="8350491" h="10287000">
                <a:moveTo>
                  <a:pt x="0" y="0"/>
                </a:moveTo>
                <a:lnTo>
                  <a:pt x="8350491" y="0"/>
                </a:lnTo>
                <a:lnTo>
                  <a:pt x="8350491"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AutoShape 2">
            <a:extLst>
              <a:ext uri="{C183D7F6-B498-43B3-948B-1728B52AA6E4}">
                <adec:decorative xmlns:adec="http://schemas.microsoft.com/office/drawing/2017/decorative" val="1"/>
              </a:ext>
            </a:extLst>
          </p:cNvPr>
          <p:cNvSpPr/>
          <p:nvPr/>
        </p:nvSpPr>
        <p:spPr>
          <a:xfrm>
            <a:off x="771840" y="6134040"/>
            <a:ext cx="8588160" cy="360"/>
          </a:xfrm>
          <a:prstGeom prst="line">
            <a:avLst/>
          </a:prstGeom>
          <a:ln cap="rnd" w="952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99" name="AutoShape 3"/>
          <p:cNvSpPr/>
          <p:nvPr/>
        </p:nvSpPr>
        <p:spPr>
          <a:xfrm>
            <a:off x="102852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100" name="Freeform 4"/>
          <p:cNvSpPr/>
          <p:nvPr/>
        </p:nvSpPr>
        <p:spPr>
          <a:xfrm>
            <a:off x="10363680" y="2674080"/>
            <a:ext cx="6894720" cy="6894720"/>
          </a:xfrm>
          <a:custGeom>
            <a:avLst/>
            <a:gdLst>
              <a:gd name="textAreaLeft" fmla="*/ 0 w 6894720"/>
              <a:gd name="textAreaRight" fmla="*/ 6895440 w 6894720"/>
              <a:gd name="textAreaTop" fmla="*/ 0 h 6894720"/>
              <a:gd name="textAreaBottom" fmla="*/ 6895440 h 6894720"/>
            </a:gdLst>
            <a:ahLst/>
            <a:rect l="textAreaLeft" t="textAreaTop" r="textAreaRight" b="textAreaBottom"/>
            <a:pathLst>
              <a:path w="6895447" h="6895447">
                <a:moveTo>
                  <a:pt x="0" y="0"/>
                </a:moveTo>
                <a:lnTo>
                  <a:pt x="6895447" y="0"/>
                </a:lnTo>
                <a:lnTo>
                  <a:pt x="6895447" y="6895447"/>
                </a:lnTo>
                <a:lnTo>
                  <a:pt x="0" y="689544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
        <p:nvSpPr>
          <p:cNvPr id="101" name="TextBox 5"/>
          <p:cNvSpPr/>
          <p:nvPr/>
        </p:nvSpPr>
        <p:spPr>
          <a:xfrm>
            <a:off x="4088160" y="-540000"/>
            <a:ext cx="7251840" cy="495360"/>
          </a:xfrm>
          <a:prstGeom prst="rect">
            <a:avLst/>
          </a:prstGeom>
          <a:noFill/>
          <a:ln w="0">
            <a:noFill/>
          </a:ln>
        </p:spPr>
        <p:style>
          <a:lnRef idx="0"/>
          <a:fillRef idx="0"/>
          <a:effectRef idx="0"/>
          <a:fontRef idx="minor"/>
        </p:style>
        <p:txBody>
          <a:bodyPr lIns="0" rIns="0" tIns="0" bIns="0" anchor="t">
            <a:spAutoFit/>
          </a:bodyPr>
          <a:p>
            <a:pPr defTabSz="914400">
              <a:lnSpc>
                <a:spcPts val="3900"/>
              </a:lnSpc>
            </a:pPr>
            <a:r>
              <a:rPr b="0" lang="en-US" sz="3000" strike="noStrike" u="none">
                <a:solidFill>
                  <a:srgbClr val="fa632a"/>
                </a:solidFill>
                <a:uFillTx/>
                <a:latin typeface="Public Sans"/>
                <a:ea typeface="Public Sans"/>
              </a:rPr>
              <a:t>Target Users:</a:t>
            </a:r>
            <a:endParaRPr b="0" lang="en-GB" sz="3000" strike="noStrike" u="none">
              <a:solidFill>
                <a:srgbClr val="000000"/>
              </a:solidFill>
              <a:uFillTx/>
              <a:latin typeface="Arial"/>
            </a:endParaRPr>
          </a:p>
        </p:txBody>
      </p:sp>
      <p:sp>
        <p:nvSpPr>
          <p:cNvPr id="102" name="TextBox 6"/>
          <p:cNvSpPr/>
          <p:nvPr/>
        </p:nvSpPr>
        <p:spPr>
          <a:xfrm>
            <a:off x="1305720" y="2864520"/>
            <a:ext cx="8169840" cy="326916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People of all ages looking to improve their fitness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Amateur and professional boxers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General fitness enthusiasts and gym-goers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Individuals starting their training journey or returning to fitness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Coaches, personal trainers, and group instructors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Anyone seeking a supportive, community-based training environment</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03" name="TextBox 7"/>
          <p:cNvSpPr/>
          <p:nvPr/>
        </p:nvSpPr>
        <p:spPr>
          <a:xfrm>
            <a:off x="1281960" y="6540480"/>
            <a:ext cx="7251840" cy="495360"/>
          </a:xfrm>
          <a:prstGeom prst="rect">
            <a:avLst/>
          </a:prstGeom>
          <a:noFill/>
          <a:ln w="0">
            <a:noFill/>
          </a:ln>
        </p:spPr>
        <p:style>
          <a:lnRef idx="0"/>
          <a:fillRef idx="0"/>
          <a:effectRef idx="0"/>
          <a:fontRef idx="minor"/>
        </p:style>
        <p:txBody>
          <a:bodyPr lIns="0" rIns="0" tIns="0" bIns="0" anchor="t">
            <a:spAutoFit/>
          </a:bodyPr>
          <a:p>
            <a:pPr defTabSz="914400">
              <a:lnSpc>
                <a:spcPts val="3900"/>
              </a:lnSpc>
            </a:pPr>
            <a:r>
              <a:rPr b="0" lang="en-US" sz="3000" strike="noStrike" u="none">
                <a:solidFill>
                  <a:srgbClr val="fa632a"/>
                </a:solidFill>
                <a:uFillTx/>
                <a:latin typeface="Public Sans"/>
                <a:ea typeface="Public Sans"/>
              </a:rPr>
              <a:t>User Benefits:</a:t>
            </a:r>
            <a:endParaRPr b="0" lang="en-GB" sz="3000" strike="noStrike" u="none">
              <a:solidFill>
                <a:srgbClr val="000000"/>
              </a:solidFill>
              <a:uFillTx/>
              <a:latin typeface="Arial"/>
            </a:endParaRPr>
          </a:p>
        </p:txBody>
      </p:sp>
      <p:sp>
        <p:nvSpPr>
          <p:cNvPr id="104" name="TextBox 8"/>
          <p:cNvSpPr/>
          <p:nvPr/>
        </p:nvSpPr>
        <p:spPr>
          <a:xfrm>
            <a:off x="1281960" y="6778800"/>
            <a:ext cx="8121600" cy="25426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A motivating, interactive digital extension of the physical gym</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Easy content sharing and peer recognition</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Exclusive, private environment free from external distractions</a:t>
            </a:r>
            <a:endParaRPr b="0" lang="en-GB" sz="22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Builds team spirit, consistency, and community support outside of training hours</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05" name="TextBox 9"/>
          <p:cNvSpPr/>
          <p:nvPr/>
        </p:nvSpPr>
        <p:spPr>
          <a:xfrm>
            <a:off x="1281960" y="873360"/>
            <a:ext cx="9202680" cy="924480"/>
          </a:xfrm>
          <a:prstGeom prst="rect">
            <a:avLst/>
          </a:prstGeom>
          <a:noFill/>
          <a:ln w="0">
            <a:noFill/>
          </a:ln>
        </p:spPr>
        <p:style>
          <a:lnRef idx="0"/>
          <a:fillRef idx="0"/>
          <a:effectRef idx="0"/>
          <a:fontRef idx="minor"/>
        </p:style>
        <p:txBody>
          <a:bodyPr lIns="0" rIns="0" tIns="0" bIns="0" anchor="t">
            <a:spAutoFit/>
          </a:bodyPr>
          <a:p>
            <a:pPr defTabSz="914400">
              <a:lnSpc>
                <a:spcPts val="7279"/>
              </a:lnSpc>
            </a:pPr>
            <a:r>
              <a:rPr b="0" lang="en-US" sz="6070" strike="noStrike" u="none">
                <a:solidFill>
                  <a:srgbClr val="14110f"/>
                </a:solidFill>
                <a:uFillTx/>
                <a:latin typeface="Public Sans"/>
                <a:ea typeface="Public Sans"/>
              </a:rPr>
              <a:t>Audience &amp; </a:t>
            </a:r>
            <a:r>
              <a:rPr b="0" lang="en-US" sz="6070" strike="noStrike" u="none">
                <a:solidFill>
                  <a:srgbClr val="fa632a"/>
                </a:solidFill>
                <a:uFillTx/>
                <a:latin typeface="Public Sans"/>
                <a:ea typeface="Public Sans"/>
              </a:rPr>
              <a:t>User Value</a:t>
            </a:r>
            <a:endParaRPr b="0" lang="en-GB" sz="607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06" name="AutoShape 2"/>
          <p:cNvSpPr/>
          <p:nvPr/>
        </p:nvSpPr>
        <p:spPr>
          <a:xfrm>
            <a:off x="720720" y="2991960"/>
            <a:ext cx="6987240" cy="360"/>
          </a:xfrm>
          <a:prstGeom prst="line">
            <a:avLst/>
          </a:prstGeom>
          <a:ln w="104775">
            <a:solidFill>
              <a:srgbClr val="7b7677"/>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
        <p:nvSpPr>
          <p:cNvPr id="107" name="TextBox 4"/>
          <p:cNvSpPr/>
          <p:nvPr/>
        </p:nvSpPr>
        <p:spPr>
          <a:xfrm>
            <a:off x="1028880" y="1019160"/>
            <a:ext cx="6749640" cy="1524240"/>
          </a:xfrm>
          <a:prstGeom prst="rect">
            <a:avLst/>
          </a:prstGeom>
          <a:noFill/>
          <a:ln w="0">
            <a:noFill/>
          </a:ln>
        </p:spPr>
        <p:style>
          <a:lnRef idx="0"/>
          <a:fillRef idx="0"/>
          <a:effectRef idx="0"/>
          <a:fontRef idx="minor"/>
        </p:style>
        <p:txBody>
          <a:bodyPr lIns="0" rIns="0" tIns="0" bIns="0" anchor="t">
            <a:spAutoFit/>
          </a:bodyPr>
          <a:p>
            <a:pPr defTabSz="914400">
              <a:lnSpc>
                <a:spcPts val="6001"/>
              </a:lnSpc>
            </a:pPr>
            <a:r>
              <a:rPr b="0" lang="en-US" sz="5000" strike="noStrike" u="none">
                <a:solidFill>
                  <a:srgbClr val="ffffff"/>
                </a:solidFill>
                <a:uFillTx/>
                <a:latin typeface="Public Sans"/>
                <a:ea typeface="Public Sans"/>
              </a:rPr>
              <a:t>Technology Stack </a:t>
            </a:r>
            <a:r>
              <a:rPr b="0" lang="en-US" sz="5000" strike="noStrike" u="none">
                <a:solidFill>
                  <a:srgbClr val="fa632a"/>
                </a:solidFill>
                <a:uFillTx/>
                <a:latin typeface="Public Sans"/>
                <a:ea typeface="Public Sans"/>
              </a:rPr>
              <a:t>&amp; System Design</a:t>
            </a:r>
            <a:endParaRPr b="0" lang="en-GB" sz="5000" strike="noStrike" u="none">
              <a:solidFill>
                <a:srgbClr val="ffffff"/>
              </a:solidFill>
              <a:uFillTx/>
              <a:latin typeface="Arial"/>
            </a:endParaRPr>
          </a:p>
        </p:txBody>
      </p:sp>
      <p:sp>
        <p:nvSpPr>
          <p:cNvPr id="108" name="TextBox 5"/>
          <p:cNvSpPr/>
          <p:nvPr/>
        </p:nvSpPr>
        <p:spPr>
          <a:xfrm>
            <a:off x="721080" y="3403080"/>
            <a:ext cx="7057440" cy="5187600"/>
          </a:xfrm>
          <a:prstGeom prst="rect">
            <a:avLst/>
          </a:prstGeom>
          <a:noFill/>
          <a:ln w="0">
            <a:noFill/>
          </a:ln>
        </p:spPr>
        <p:style>
          <a:lnRef idx="0"/>
          <a:fillRef idx="0"/>
          <a:effectRef idx="0"/>
          <a:fontRef idx="minor"/>
        </p:style>
        <p:txBody>
          <a:bodyPr lIns="0" rIns="0" tIns="0" bIns="0" anchor="t">
            <a:spAutoFit/>
          </a:bodyPr>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Frontend: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ReactJS for the user interface.</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 Query for state management.</a:t>
            </a:r>
            <a:endParaRPr b="0" lang="en-GB" sz="2150" strike="noStrike" u="none">
              <a:solidFill>
                <a:srgbClr val="ffffff"/>
              </a:solidFill>
              <a:uFillTx/>
              <a:latin typeface="Arial"/>
            </a:endParaRPr>
          </a:p>
          <a:p>
            <a:pPr defTabSz="914400">
              <a:lnSpc>
                <a:spcPts val="2798"/>
              </a:lnSpc>
            </a:pPr>
            <a:endParaRPr b="0" lang="en-GB" sz="1800" strike="noStrike" u="none">
              <a:solidFill>
                <a:srgbClr val="ffffff"/>
              </a:solidFill>
              <a:uFillTx/>
              <a:latin typeface="Arial"/>
            </a:endParaRPr>
          </a:p>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MongoDB handles authentication, database, and storage.</a:t>
            </a:r>
            <a:endParaRPr b="0" lang="en-GB" sz="2150" strike="noStrike" u="none">
              <a:solidFill>
                <a:srgbClr val="ffffff"/>
              </a:solidFill>
              <a:uFillTx/>
              <a:latin typeface="Arial"/>
            </a:endParaRPr>
          </a:p>
          <a:p>
            <a:pPr defTabSz="914400">
              <a:lnSpc>
                <a:spcPts val="2798"/>
              </a:lnSpc>
            </a:pPr>
            <a:endParaRPr b="0" lang="en-GB" sz="1800" strike="noStrike" u="none">
              <a:solidFill>
                <a:srgbClr val="ffffff"/>
              </a:solidFill>
              <a:uFillTx/>
              <a:latin typeface="Arial"/>
            </a:endParaRPr>
          </a:p>
          <a:p>
            <a:pPr lvl="1" marL="464760" indent="-232200" defTabSz="914400">
              <a:lnSpc>
                <a:spcPts val="2798"/>
              </a:lnSpc>
              <a:buClr>
                <a:srgbClr val="ffffff"/>
              </a:buClr>
              <a:buFont typeface="Arial"/>
              <a:buChar char="•"/>
            </a:pPr>
            <a:r>
              <a:rPr b="0" lang="en-US" sz="2150" strike="noStrike" u="none">
                <a:solidFill>
                  <a:srgbClr val="ffffff"/>
                </a:solidFill>
                <a:uFillTx/>
                <a:latin typeface="Public Sans"/>
                <a:ea typeface="Public Sans"/>
              </a:rPr>
              <a:t>Infrastructure Flow:</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React interacts directly with MongoDB 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Frontend logic is fully integrated with MongoDB backend.</a:t>
            </a:r>
            <a:endParaRPr b="0" lang="en-GB" sz="2150" strike="noStrike" u="none">
              <a:solidFill>
                <a:srgbClr val="ffffff"/>
              </a:solidFill>
              <a:uFillTx/>
              <a:latin typeface="Arial"/>
            </a:endParaRPr>
          </a:p>
          <a:p>
            <a:pPr lvl="2" marL="929160" indent="-309600" defTabSz="914400">
              <a:lnSpc>
                <a:spcPts val="2798"/>
              </a:lnSpc>
              <a:buClr>
                <a:srgbClr val="ffffff"/>
              </a:buClr>
              <a:buFont typeface="Arial"/>
              <a:buChar char="⚬"/>
            </a:pPr>
            <a:r>
              <a:rPr b="0" lang="en-US" sz="2150" strike="noStrike" u="none">
                <a:solidFill>
                  <a:srgbClr val="ffffff"/>
                </a:solidFill>
                <a:uFillTx/>
                <a:latin typeface="Public Sans"/>
                <a:ea typeface="Public Sans"/>
              </a:rPr>
              <a:t>Ensures responsive design and seamless user interactions</a:t>
            </a:r>
            <a:endParaRPr b="0" lang="en-GB" sz="2150" strike="noStrike" u="none">
              <a:solidFill>
                <a:srgbClr val="ffffff"/>
              </a:solidFill>
              <a:uFillTx/>
              <a:latin typeface="Arial"/>
            </a:endParaRPr>
          </a:p>
          <a:p>
            <a:pPr defTabSz="914400">
              <a:lnSpc>
                <a:spcPts val="1675"/>
              </a:lnSpc>
            </a:pPr>
            <a:endParaRPr b="0" lang="en-GB" sz="1800" strike="noStrike" u="none">
              <a:solidFill>
                <a:srgbClr val="ffffff"/>
              </a:solidFill>
              <a:uFillTx/>
              <a:latin typeface="Arial"/>
            </a:endParaRPr>
          </a:p>
        </p:txBody>
      </p:sp>
      <p:pic>
        <p:nvPicPr>
          <p:cNvPr id="109" name="" descr=""/>
          <p:cNvPicPr/>
          <p:nvPr/>
        </p:nvPicPr>
        <p:blipFill>
          <a:blip r:embed="rId1"/>
          <a:stretch/>
        </p:blipFill>
        <p:spPr>
          <a:xfrm>
            <a:off x="8216280" y="540000"/>
            <a:ext cx="9963720" cy="9000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632a"/>
        </a:solidFill>
      </p:bgPr>
    </p:bg>
    <p:spTree>
      <p:nvGrpSpPr>
        <p:cNvPr id="1" name=""/>
        <p:cNvGrpSpPr/>
        <p:nvPr/>
      </p:nvGrpSpPr>
      <p:grpSpPr>
        <a:xfrm>
          <a:off x="0" y="0"/>
          <a:ext cx="0" cy="0"/>
          <a:chOff x="0" y="0"/>
          <a:chExt cx="0" cy="0"/>
        </a:xfrm>
      </p:grpSpPr>
      <p:sp>
        <p:nvSpPr>
          <p:cNvPr id="110" name="TextBox 2"/>
          <p:cNvSpPr/>
          <p:nvPr/>
        </p:nvSpPr>
        <p:spPr>
          <a:xfrm>
            <a:off x="2536920" y="340200"/>
            <a:ext cx="12707280" cy="994680"/>
          </a:xfrm>
          <a:prstGeom prst="rect">
            <a:avLst/>
          </a:prstGeom>
          <a:noFill/>
          <a:ln w="0">
            <a:noFill/>
          </a:ln>
        </p:spPr>
        <p:style>
          <a:lnRef idx="0"/>
          <a:fillRef idx="0"/>
          <a:effectRef idx="0"/>
          <a:fontRef idx="minor"/>
        </p:style>
        <p:txBody>
          <a:bodyPr lIns="0" rIns="0" tIns="0" bIns="0" anchor="t">
            <a:spAutoFit/>
          </a:bodyPr>
          <a:p>
            <a:pPr algn="ctr" defTabSz="914400">
              <a:lnSpc>
                <a:spcPts val="7832"/>
              </a:lnSpc>
            </a:pPr>
            <a:r>
              <a:rPr b="0" lang="en-US" sz="6530" strike="noStrike" u="none">
                <a:solidFill>
                  <a:srgbClr val="14110f"/>
                </a:solidFill>
                <a:uFillTx/>
                <a:latin typeface="Public Sans"/>
                <a:ea typeface="Public Sans"/>
              </a:rPr>
              <a:t>Key Components &amp; Features</a:t>
            </a:r>
            <a:endParaRPr b="0" lang="en-GB" sz="6530" strike="noStrike" u="none">
              <a:solidFill>
                <a:srgbClr val="ffffff"/>
              </a:solidFill>
              <a:uFillTx/>
              <a:latin typeface="Arial"/>
            </a:endParaRPr>
          </a:p>
        </p:txBody>
      </p:sp>
      <p:sp>
        <p:nvSpPr>
          <p:cNvPr id="111" name="TextBox 3"/>
          <p:cNvSpPr/>
          <p:nvPr/>
        </p:nvSpPr>
        <p:spPr>
          <a:xfrm>
            <a:off x="1028880" y="2410920"/>
            <a:ext cx="7861320" cy="6415560"/>
          </a:xfrm>
          <a:prstGeom prst="rect">
            <a:avLst/>
          </a:prstGeom>
          <a:noFill/>
          <a:ln w="0">
            <a:noFill/>
          </a:ln>
        </p:spPr>
        <p:style>
          <a:lnRef idx="0"/>
          <a:fillRef idx="0"/>
          <a:effectRef idx="0"/>
          <a:fontRef idx="minor"/>
        </p:style>
        <p:txBody>
          <a:bodyPr lIns="0" rIns="0" tIns="0" bIns="0" anchor="t">
            <a:spAutoFit/>
          </a:bodyPr>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Authentication:</a:t>
            </a:r>
            <a:r>
              <a:rPr b="0" lang="en-US" sz="2590" strike="noStrike" u="none">
                <a:solidFill>
                  <a:srgbClr val="000000"/>
                </a:solidFill>
                <a:uFillTx/>
                <a:latin typeface="Public Sans"/>
                <a:ea typeface="Public Sans"/>
              </a:rPr>
              <a:t> </a:t>
            </a:r>
            <a:r>
              <a:rPr b="0" lang="en-US" sz="2590" strike="noStrike" u="none">
                <a:solidFill>
                  <a:srgbClr val="ffffff"/>
                </a:solidFill>
                <a:uFillTx/>
                <a:latin typeface="Public Sans"/>
                <a:ea typeface="Public Sans"/>
              </a:rPr>
              <a:t>Secure member login using Appwrite’s auth service.</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Posts:</a:t>
            </a:r>
            <a:r>
              <a:rPr b="0" lang="en-US" sz="2590" strike="noStrike" u="none">
                <a:solidFill>
                  <a:srgbClr val="ffffff"/>
                </a:solidFill>
                <a:uFillTx/>
                <a:latin typeface="Public Sans"/>
                <a:ea typeface="Public Sans"/>
              </a:rPr>
              <a:t> Members can share text, media, and updates with the community.</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Comments &amp; Likes:</a:t>
            </a:r>
            <a:r>
              <a:rPr b="0" lang="en-US" sz="2590" strike="noStrike" u="none">
                <a:solidFill>
                  <a:srgbClr val="ffffff"/>
                </a:solidFill>
                <a:uFillTx/>
                <a:latin typeface="Public Sans"/>
                <a:ea typeface="Public Sans"/>
              </a:rPr>
              <a:t> Social interactions to foster engagement.</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User Profiles:</a:t>
            </a:r>
            <a:r>
              <a:rPr b="0" lang="en-US" sz="2590" strike="noStrike" u="none">
                <a:solidFill>
                  <a:srgbClr val="ffffff"/>
                </a:solidFill>
                <a:uFillTx/>
                <a:latin typeface="Public Sans"/>
                <a:ea typeface="Public Sans"/>
              </a:rPr>
              <a:t> Display personal training progress and posts.</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Notifications:</a:t>
            </a:r>
            <a:r>
              <a:rPr b="0" lang="en-US" sz="2590" strike="noStrike" u="none">
                <a:solidFill>
                  <a:srgbClr val="ffffff"/>
                </a:solidFill>
                <a:uFillTx/>
                <a:latin typeface="Public Sans"/>
                <a:ea typeface="Public Sans"/>
              </a:rPr>
              <a:t> Alert users to likes, comments, or new followers.</a:t>
            </a:r>
            <a:endParaRPr b="0" lang="en-GB" sz="2590" strike="noStrike" u="none">
              <a:solidFill>
                <a:srgbClr val="ffffff"/>
              </a:solidFill>
              <a:uFillTx/>
              <a:latin typeface="Arial"/>
            </a:endParaRPr>
          </a:p>
          <a:p>
            <a:pPr lvl="1" marL="559440" indent="-279720" defTabSz="914400">
              <a:lnSpc>
                <a:spcPts val="3368"/>
              </a:lnSpc>
              <a:buClr>
                <a:srgbClr val="000000"/>
              </a:buClr>
              <a:buFont typeface="Arial"/>
              <a:buChar char="•"/>
            </a:pPr>
            <a:r>
              <a:rPr b="1" lang="en-US" sz="2590" strike="noStrike" u="none">
                <a:solidFill>
                  <a:srgbClr val="000000"/>
                </a:solidFill>
                <a:uFillTx/>
                <a:latin typeface="Public Sans Bold"/>
                <a:ea typeface="Public Sans Bold"/>
              </a:rPr>
              <a:t>Messaging:</a:t>
            </a:r>
            <a:r>
              <a:rPr b="0" lang="en-US" sz="2590" strike="noStrike" u="none">
                <a:solidFill>
                  <a:srgbClr val="ffffff"/>
                </a:solidFill>
                <a:uFillTx/>
                <a:latin typeface="Public Sans"/>
                <a:ea typeface="Public Sans"/>
              </a:rPr>
              <a:t> Direct messaging between members to enhance interaction.</a:t>
            </a:r>
            <a:endParaRPr b="0" lang="en-GB" sz="2590" strike="noStrike" u="none">
              <a:solidFill>
                <a:srgbClr val="ffffff"/>
              </a:solidFill>
              <a:uFillTx/>
              <a:latin typeface="Arial"/>
            </a:endParaRPr>
          </a:p>
          <a:p>
            <a:pPr lvl="1" marL="559440" indent="-279720" defTabSz="914400">
              <a:lnSpc>
                <a:spcPts val="3368"/>
              </a:lnSpc>
              <a:buClr>
                <a:srgbClr val="ffffff"/>
              </a:buClr>
              <a:buFont typeface="Arial"/>
              <a:buChar char="•"/>
            </a:pPr>
            <a:r>
              <a:rPr b="0" lang="en-US" sz="2590" strike="noStrike" u="none">
                <a:solidFill>
                  <a:srgbClr val="ffffff"/>
                </a:solidFill>
                <a:uFillTx/>
                <a:latin typeface="Public Sans"/>
                <a:ea typeface="Public Sans"/>
              </a:rPr>
              <a:t>All features tightly integrated with MongoDB collections and React front-end components.</a:t>
            </a:r>
            <a:endParaRPr b="0" lang="en-GB" sz="2590" strike="noStrike" u="none">
              <a:solidFill>
                <a:srgbClr val="ffffff"/>
              </a:solidFill>
              <a:uFillTx/>
              <a:latin typeface="Arial"/>
            </a:endParaRPr>
          </a:p>
          <a:p>
            <a:pPr algn="just" defTabSz="914400">
              <a:lnSpc>
                <a:spcPts val="3368"/>
              </a:lnSpc>
            </a:pPr>
            <a:endParaRPr b="0" lang="en-GB" sz="1800" strike="noStrike" u="none">
              <a:solidFill>
                <a:srgbClr val="ffffff"/>
              </a:solidFill>
              <a:uFillTx/>
              <a:latin typeface="Arial"/>
            </a:endParaRPr>
          </a:p>
        </p:txBody>
      </p:sp>
      <p:sp>
        <p:nvSpPr>
          <p:cNvPr id="112" name="Freeform 4"/>
          <p:cNvSpPr/>
          <p:nvPr/>
        </p:nvSpPr>
        <p:spPr>
          <a:xfrm>
            <a:off x="9453600" y="2660040"/>
            <a:ext cx="8109720" cy="6264720"/>
          </a:xfrm>
          <a:custGeom>
            <a:avLst/>
            <a:gdLst>
              <a:gd name="textAreaLeft" fmla="*/ 0 w 8109720"/>
              <a:gd name="textAreaRight" fmla="*/ 8110440 w 8109720"/>
              <a:gd name="textAreaTop" fmla="*/ 0 h 6264720"/>
              <a:gd name="textAreaBottom" fmla="*/ 6265440 h 6264720"/>
            </a:gdLst>
            <a:ahLst/>
            <a:rect l="textAreaLeft" t="textAreaTop" r="textAreaRight" b="textAreaBottom"/>
            <a:pathLst>
              <a:path w="8110502" h="6265586">
                <a:moveTo>
                  <a:pt x="0" y="0"/>
                </a:moveTo>
                <a:lnTo>
                  <a:pt x="8110502" y="0"/>
                </a:lnTo>
                <a:lnTo>
                  <a:pt x="8110502" y="6265586"/>
                </a:lnTo>
                <a:lnTo>
                  <a:pt x="0" y="626558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uFillTx/>
              <a:latin typeface="Arial"/>
            </a:endParaRPr>
          </a:p>
        </p:txBody>
      </p:sp>
      <p:sp>
        <p:nvSpPr>
          <p:cNvPr id="113" name="AutoShape 5"/>
          <p:cNvSpPr/>
          <p:nvPr/>
        </p:nvSpPr>
        <p:spPr>
          <a:xfrm>
            <a:off x="1028520" y="171576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Box 2"/>
          <p:cNvSpPr/>
          <p:nvPr/>
        </p:nvSpPr>
        <p:spPr>
          <a:xfrm>
            <a:off x="1735200" y="885240"/>
            <a:ext cx="13924800" cy="914760"/>
          </a:xfrm>
          <a:prstGeom prst="rect">
            <a:avLst/>
          </a:prstGeom>
          <a:noFill/>
          <a:ln w="0">
            <a:noFill/>
          </a:ln>
        </p:spPr>
        <p:style>
          <a:lnRef idx="0"/>
          <a:fillRef idx="0"/>
          <a:effectRef idx="0"/>
          <a:fontRef idx="minor"/>
        </p:style>
        <p:txBody>
          <a:bodyPr lIns="0" rIns="0" tIns="0" bIns="0" anchor="t">
            <a:spAutoFit/>
          </a:bodyPr>
          <a:p>
            <a:pPr algn="ctr" defTabSz="914400">
              <a:lnSpc>
                <a:spcPts val="7200"/>
              </a:lnSpc>
            </a:pPr>
            <a:r>
              <a:rPr b="0" lang="en-US" sz="6000" strike="noStrike" u="none">
                <a:solidFill>
                  <a:srgbClr val="14110f"/>
                </a:solidFill>
                <a:uFillTx/>
                <a:latin typeface="Public Sans"/>
                <a:ea typeface="Public Sans"/>
              </a:rPr>
              <a:t>Development </a:t>
            </a:r>
            <a:r>
              <a:rPr b="0" lang="en-US" sz="6000" strike="noStrike" u="none">
                <a:solidFill>
                  <a:srgbClr val="fa632a"/>
                </a:solidFill>
                <a:uFillTx/>
                <a:latin typeface="Public Sans"/>
                <a:ea typeface="Public Sans"/>
              </a:rPr>
              <a:t>Overview</a:t>
            </a:r>
            <a:endParaRPr b="0" lang="en-GB" sz="6000" strike="noStrike" u="none">
              <a:solidFill>
                <a:srgbClr val="000000"/>
              </a:solidFill>
              <a:uFillTx/>
              <a:latin typeface="Arial"/>
            </a:endParaRPr>
          </a:p>
        </p:txBody>
      </p:sp>
      <p:pic>
        <p:nvPicPr>
          <p:cNvPr id="115" name="" descr=""/>
          <p:cNvPicPr/>
          <p:nvPr/>
        </p:nvPicPr>
        <p:blipFill>
          <a:blip r:embed="rId1"/>
          <a:stretch/>
        </p:blipFill>
        <p:spPr>
          <a:xfrm rot="21573600">
            <a:off x="859320" y="2914200"/>
            <a:ext cx="9015120" cy="4563000"/>
          </a:xfrm>
          <a:prstGeom prst="rect">
            <a:avLst/>
          </a:prstGeom>
          <a:ln w="0">
            <a:noFill/>
          </a:ln>
        </p:spPr>
      </p:pic>
      <p:sp>
        <p:nvSpPr>
          <p:cNvPr id="116" name="TextBox 3"/>
          <p:cNvSpPr/>
          <p:nvPr/>
        </p:nvSpPr>
        <p:spPr>
          <a:xfrm>
            <a:off x="9892800" y="2628000"/>
            <a:ext cx="8322840" cy="5374080"/>
          </a:xfrm>
          <a:prstGeom prst="rect">
            <a:avLst/>
          </a:prstGeom>
          <a:noFill/>
          <a:ln w="0">
            <a:noFill/>
          </a:ln>
        </p:spPr>
        <p:style>
          <a:lnRef idx="0"/>
          <a:fillRef idx="0"/>
          <a:effectRef idx="0"/>
          <a:fontRef idx="minor"/>
        </p:style>
        <p:txBody>
          <a:bodyPr lIns="0" rIns="0" tIns="0" bIns="0" anchor="t">
            <a:spAutoFit/>
          </a:bodyPr>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Phase 2 marks the full implementation of the BoxFit web application.</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All planned features from Phase 1 have been realized, tested, and deployed in a local development environment.</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The system integrates a React + TypeScript frontend with a MongoDB backend for secure data management.</a:t>
            </a:r>
            <a:endParaRPr b="0" lang="en-GB" sz="1800" strike="noStrike" u="none">
              <a:solidFill>
                <a:srgbClr val="000000"/>
              </a:solidFill>
              <a:uFillTx/>
              <a:latin typeface="Arial"/>
            </a:endParaRPr>
          </a:p>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The development focused on:</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Authentication &amp; User Profiles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Feed, Posts, Likes, Comments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Real-time Messaging and Notifications</a:t>
            </a:r>
            <a:endParaRPr b="0" lang="en-GB" sz="1800" strike="noStrike" u="none">
              <a:solidFill>
                <a:srgbClr val="000000"/>
              </a:solidFill>
              <a:uFillTx/>
              <a:latin typeface="Arial"/>
            </a:endParaRPr>
          </a:p>
          <a:p>
            <a:pPr lvl="5" marL="1296000" indent="-216000" defTabSz="914400">
              <a:lnSpc>
                <a:spcPts val="3847"/>
              </a:lnSpc>
              <a:buClr>
                <a:srgbClr val="000000"/>
              </a:buClr>
              <a:buSzPct val="45000"/>
              <a:buFont typeface="Wingdings" charset="2"/>
              <a:buChar char=""/>
            </a:pPr>
            <a:r>
              <a:rPr b="0" lang="en-US" sz="1800" strike="noStrike" u="none">
                <a:solidFill>
                  <a:srgbClr val="14110f"/>
                </a:solidFill>
                <a:uFillTx/>
                <a:latin typeface="Public Sans"/>
                <a:ea typeface="Public Sans"/>
              </a:rPr>
              <a:t>Responsive Design and Accessibility</a:t>
            </a:r>
            <a:endParaRPr b="0" lang="en-GB" sz="1800" strike="noStrike" u="none">
              <a:solidFill>
                <a:srgbClr val="000000"/>
              </a:solidFill>
              <a:uFillTx/>
              <a:latin typeface="Arial"/>
            </a:endParaRPr>
          </a:p>
          <a:p>
            <a:pPr defTabSz="914400">
              <a:lnSpc>
                <a:spcPts val="3847"/>
              </a:lnSpc>
            </a:pPr>
            <a:endParaRPr b="0" lang="en-GB" sz="1800" strike="noStrike" u="none">
              <a:solidFill>
                <a:srgbClr val="000000"/>
              </a:solidFill>
              <a:uFillTx/>
              <a:latin typeface="Arial"/>
            </a:endParaRPr>
          </a:p>
        </p:txBody>
      </p:sp>
      <p:sp>
        <p:nvSpPr>
          <p:cNvPr id="117" name="AutoShape 4"/>
          <p:cNvSpPr/>
          <p:nvPr/>
        </p:nvSpPr>
        <p:spPr>
          <a:xfrm>
            <a:off x="102852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pic>
        <p:nvPicPr>
          <p:cNvPr id="118" name="" descr=""/>
          <p:cNvPicPr/>
          <p:nvPr/>
        </p:nvPicPr>
        <p:blipFill>
          <a:blip r:embed="rId2"/>
          <a:stretch/>
        </p:blipFill>
        <p:spPr>
          <a:xfrm>
            <a:off x="8064360" y="7920000"/>
            <a:ext cx="3995640" cy="1253520"/>
          </a:xfrm>
          <a:prstGeom prst="rect">
            <a:avLst/>
          </a:prstGeom>
          <a:ln w="0">
            <a:noFill/>
          </a:ln>
        </p:spPr>
      </p:pic>
      <p:sp>
        <p:nvSpPr>
          <p:cNvPr id="119" name="TextBox 20"/>
          <p:cNvSpPr/>
          <p:nvPr/>
        </p:nvSpPr>
        <p:spPr>
          <a:xfrm>
            <a:off x="720000" y="7616880"/>
            <a:ext cx="8322840" cy="977400"/>
          </a:xfrm>
          <a:prstGeom prst="rect">
            <a:avLst/>
          </a:prstGeom>
          <a:noFill/>
          <a:ln w="0">
            <a:noFill/>
          </a:ln>
        </p:spPr>
        <p:style>
          <a:lnRef idx="0"/>
          <a:fillRef idx="0"/>
          <a:effectRef idx="0"/>
          <a:fontRef idx="minor"/>
        </p:style>
        <p:txBody>
          <a:bodyPr lIns="0" rIns="0" tIns="0" bIns="0" anchor="t">
            <a:spAutoFit/>
          </a:bodyPr>
          <a:p>
            <a:pPr lvl="1" marL="638640" indent="-319320" defTabSz="914400">
              <a:lnSpc>
                <a:spcPts val="3847"/>
              </a:lnSpc>
              <a:buClr>
                <a:srgbClr val="14110f"/>
              </a:buClr>
              <a:buFont typeface="Arial"/>
              <a:buChar char="•"/>
            </a:pPr>
            <a:r>
              <a:rPr b="0" lang="en-US" sz="1800" strike="noStrike" u="none">
                <a:solidFill>
                  <a:srgbClr val="14110f"/>
                </a:solidFill>
                <a:uFillTx/>
                <a:latin typeface="Public Sans"/>
                <a:ea typeface="Public Sans"/>
              </a:rPr>
              <a:t>GitHub Repository:</a:t>
            </a:r>
            <a:r>
              <a:rPr b="0" lang="en-GB" sz="1800" strike="noStrike" u="none">
                <a:solidFill>
                  <a:srgbClr val="000000"/>
                </a:solidFill>
                <a:uFillTx/>
                <a:latin typeface="Arial"/>
                <a:ea typeface="Public Sans"/>
              </a:rPr>
              <a:t>🔗 </a:t>
            </a:r>
            <a:r>
              <a:rPr b="0" lang="en-GB" sz="1800" strike="noStrike" u="none">
                <a:solidFill>
                  <a:srgbClr val="000000"/>
                </a:solidFill>
                <a:uFillTx/>
                <a:latin typeface="Arial"/>
                <a:ea typeface="Public Sans"/>
                <a:hlinkClick r:id="rId3"/>
              </a:rPr>
              <a:t>https://github.com/FernandSilva/BoxClub</a:t>
            </a:r>
            <a:endParaRPr b="0" lang="en-GB" sz="1800" strike="noStrike" u="none">
              <a:solidFill>
                <a:srgbClr val="000000"/>
              </a:solidFill>
              <a:uFillTx/>
              <a:latin typeface="Arial"/>
            </a:endParaRPr>
          </a:p>
          <a:p>
            <a:pPr defTabSz="914400">
              <a:lnSpc>
                <a:spcPts val="3847"/>
              </a:lnSpc>
            </a:pPr>
            <a:endParaRPr b="0" lang="en-GB"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20" name="TextBox 1"/>
          <p:cNvSpPr/>
          <p:nvPr/>
        </p:nvSpPr>
        <p:spPr>
          <a:xfrm>
            <a:off x="1172520" y="1641600"/>
            <a:ext cx="15387480" cy="905760"/>
          </a:xfrm>
          <a:prstGeom prst="rect">
            <a:avLst/>
          </a:prstGeom>
          <a:noFill/>
          <a:ln w="0">
            <a:noFill/>
          </a:ln>
        </p:spPr>
        <p:style>
          <a:lnRef idx="0"/>
          <a:fillRef idx="0"/>
          <a:effectRef idx="0"/>
          <a:fontRef idx="minor"/>
        </p:style>
        <p:txBody>
          <a:bodyPr lIns="0" rIns="0" tIns="0" bIns="0" anchor="t">
            <a:spAutoFit/>
          </a:bodyPr>
          <a:p>
            <a:pPr algn="ctr" defTabSz="914400">
              <a:lnSpc>
                <a:spcPts val="7129"/>
              </a:lnSpc>
            </a:pPr>
            <a:r>
              <a:rPr b="0" lang="en-US" sz="6480" strike="noStrike" u="none">
                <a:solidFill>
                  <a:srgbClr val="ffffff"/>
                </a:solidFill>
                <a:uFillTx/>
                <a:latin typeface="Public Sans"/>
                <a:ea typeface="Public Sans"/>
              </a:rPr>
              <a:t>Final Technology </a:t>
            </a:r>
            <a:r>
              <a:rPr b="0" lang="en-US" sz="6480" strike="noStrike" u="none">
                <a:solidFill>
                  <a:srgbClr val="fa632a"/>
                </a:solidFill>
                <a:uFillTx/>
                <a:latin typeface="Public Sans"/>
                <a:ea typeface="Public Sans"/>
              </a:rPr>
              <a:t> Implementation</a:t>
            </a:r>
            <a:endParaRPr b="0" lang="en-GB" sz="6480" strike="noStrike" u="none">
              <a:solidFill>
                <a:srgbClr val="ffffff"/>
              </a:solidFill>
              <a:uFillTx/>
              <a:latin typeface="Arial"/>
            </a:endParaRPr>
          </a:p>
        </p:txBody>
      </p:sp>
      <p:sp>
        <p:nvSpPr>
          <p:cNvPr id="121" name="TextBox 10"/>
          <p:cNvSpPr/>
          <p:nvPr/>
        </p:nvSpPr>
        <p:spPr>
          <a:xfrm>
            <a:off x="526680" y="3426840"/>
            <a:ext cx="8353440" cy="837000"/>
          </a:xfrm>
          <a:prstGeom prst="rect">
            <a:avLst/>
          </a:prstGeom>
          <a:noFill/>
          <a:ln w="0">
            <a:noFill/>
          </a:ln>
        </p:spPr>
        <p:style>
          <a:lnRef idx="0"/>
          <a:fillRef idx="0"/>
          <a:effectRef idx="0"/>
          <a:fontRef idx="minor"/>
        </p:style>
        <p:txBody>
          <a:bodyPr lIns="0" rIns="0" tIns="0" bIns="0" anchor="t">
            <a:spAutoFit/>
          </a:bodyPr>
          <a:p>
            <a:pPr lvl="1" marL="508320" indent="-254160" defTabSz="914400">
              <a:lnSpc>
                <a:spcPts val="3294"/>
              </a:lnSpc>
              <a:buClr>
                <a:srgbClr val="ffffff"/>
              </a:buClr>
              <a:buFont typeface="Arial"/>
              <a:buChar char="•"/>
            </a:pPr>
            <a:endParaRPr b="0" lang="en-GB" sz="1800" strike="noStrike" u="none">
              <a:solidFill>
                <a:srgbClr val="ffffff"/>
              </a:solidFill>
              <a:uFillTx/>
              <a:latin typeface="Arial"/>
            </a:endParaRPr>
          </a:p>
          <a:p>
            <a:pPr defTabSz="914400">
              <a:lnSpc>
                <a:spcPts val="3294"/>
              </a:lnSpc>
            </a:pPr>
            <a:endParaRPr b="0" lang="en-GB" sz="1800" strike="noStrike" u="none">
              <a:solidFill>
                <a:srgbClr val="ffffff"/>
              </a:solidFill>
              <a:uFillTx/>
              <a:latin typeface="Arial"/>
            </a:endParaRPr>
          </a:p>
        </p:txBody>
      </p:sp>
      <p:sp>
        <p:nvSpPr>
          <p:cNvPr id="122" name="TextBox 11"/>
          <p:cNvSpPr/>
          <p:nvPr/>
        </p:nvSpPr>
        <p:spPr>
          <a:xfrm>
            <a:off x="1269360" y="971640"/>
            <a:ext cx="7873920" cy="388800"/>
          </a:xfrm>
          <a:prstGeom prst="rect">
            <a:avLst/>
          </a:prstGeom>
          <a:noFill/>
          <a:ln w="0">
            <a:noFill/>
          </a:ln>
        </p:spPr>
        <p:style>
          <a:lnRef idx="0"/>
          <a:fillRef idx="0"/>
          <a:effectRef idx="0"/>
          <a:fontRef idx="minor"/>
        </p:style>
        <p:txBody>
          <a:bodyPr lIns="0" rIns="0" tIns="0" bIns="0" anchor="t">
            <a:spAutoFit/>
          </a:bodyPr>
          <a:p>
            <a:endParaRPr b="0" lang="en-US" sz="1800" strike="noStrike" u="none">
              <a:solidFill>
                <a:schemeClr val="dk1"/>
              </a:solidFill>
              <a:uFillTx/>
              <a:latin typeface="Calibri"/>
            </a:endParaRPr>
          </a:p>
        </p:txBody>
      </p:sp>
      <p:sp>
        <p:nvSpPr>
          <p:cNvPr id="123" name="AutoShape 1"/>
          <p:cNvSpPr/>
          <p:nvPr/>
        </p:nvSpPr>
        <p:spPr>
          <a:xfrm>
            <a:off x="789480" y="3026520"/>
            <a:ext cx="15590520" cy="0"/>
          </a:xfrm>
          <a:prstGeom prst="line">
            <a:avLst/>
          </a:prstGeom>
          <a:ln w="95250">
            <a:solidFill>
              <a:srgbClr val="fa632a"/>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24" name="" descr=""/>
          <p:cNvPicPr/>
          <p:nvPr/>
        </p:nvPicPr>
        <p:blipFill>
          <a:blip r:embed="rId1"/>
          <a:stretch/>
        </p:blipFill>
        <p:spPr>
          <a:xfrm>
            <a:off x="786960" y="3420000"/>
            <a:ext cx="11093040" cy="5249160"/>
          </a:xfrm>
          <a:prstGeom prst="rect">
            <a:avLst/>
          </a:prstGeom>
          <a:ln w="0">
            <a:noFill/>
          </a:ln>
        </p:spPr>
      </p:pic>
      <p:pic>
        <p:nvPicPr>
          <p:cNvPr id="125" name="" descr=""/>
          <p:cNvPicPr/>
          <p:nvPr/>
        </p:nvPicPr>
        <p:blipFill>
          <a:blip r:embed="rId2"/>
          <a:stretch/>
        </p:blipFill>
        <p:spPr>
          <a:xfrm>
            <a:off x="12060000" y="4107960"/>
            <a:ext cx="4287960" cy="4287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AutoShape 7"/>
          <p:cNvSpPr/>
          <p:nvPr/>
        </p:nvSpPr>
        <p:spPr>
          <a:xfrm>
            <a:off x="1080000" y="224064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000000"/>
              </a:solidFill>
              <a:uFillTx/>
              <a:latin typeface="Arial"/>
            </a:endParaRPr>
          </a:p>
        </p:txBody>
      </p:sp>
      <p:sp>
        <p:nvSpPr>
          <p:cNvPr id="127" name="TextBox 13"/>
          <p:cNvSpPr/>
          <p:nvPr/>
        </p:nvSpPr>
        <p:spPr>
          <a:xfrm>
            <a:off x="765720" y="1980000"/>
            <a:ext cx="643428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Dashboard Desktop view</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28" name="TextBox 15"/>
          <p:cNvSpPr/>
          <p:nvPr/>
        </p:nvSpPr>
        <p:spPr>
          <a:xfrm>
            <a:off x="1080000" y="655560"/>
            <a:ext cx="10440000" cy="726444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100" strike="noStrike" u="none">
              <a:solidFill>
                <a:srgbClr val="000000"/>
              </a:solidFill>
              <a:uFillTx/>
              <a:latin typeface="Arial"/>
            </a:endParaRPr>
          </a:p>
        </p:txBody>
      </p:sp>
      <p:sp>
        <p:nvSpPr>
          <p:cNvPr id="129" name="TextBox 16"/>
          <p:cNvSpPr/>
          <p:nvPr/>
        </p:nvSpPr>
        <p:spPr>
          <a:xfrm>
            <a:off x="1281960" y="873360"/>
            <a:ext cx="15818040" cy="924840"/>
          </a:xfrm>
          <a:prstGeom prst="rect">
            <a:avLst/>
          </a:prstGeom>
          <a:noFill/>
          <a:ln w="0">
            <a:noFill/>
          </a:ln>
        </p:spPr>
        <p:style>
          <a:lnRef idx="0"/>
          <a:fillRef idx="0"/>
          <a:effectRef idx="0"/>
          <a:fontRef idx="minor"/>
        </p:style>
        <p:txBody>
          <a:bodyPr lIns="0" rIns="0" tIns="0" bIns="0" anchor="t">
            <a:spAutoFit/>
          </a:bodyPr>
          <a:p>
            <a:pPr algn="ctr" defTabSz="914400">
              <a:lnSpc>
                <a:spcPts val="7279"/>
              </a:lnSpc>
            </a:pPr>
            <a:r>
              <a:rPr b="0" lang="en-US" sz="6070" strike="noStrike" u="none">
                <a:solidFill>
                  <a:srgbClr val="14110f"/>
                </a:solidFill>
                <a:uFillTx/>
                <a:latin typeface="Public Sans"/>
                <a:ea typeface="Public Sans"/>
              </a:rPr>
              <a:t>Application </a:t>
            </a:r>
            <a:r>
              <a:rPr b="0" lang="en-US" sz="6070" strike="noStrike" u="none">
                <a:solidFill>
                  <a:srgbClr val="fa632a"/>
                </a:solidFill>
                <a:uFillTx/>
                <a:latin typeface="Public Sans"/>
                <a:ea typeface="Public Sans"/>
              </a:rPr>
              <a:t>Showcase</a:t>
            </a:r>
            <a:endParaRPr b="0" lang="en-GB" sz="6070" strike="noStrike" u="none">
              <a:solidFill>
                <a:srgbClr val="000000"/>
              </a:solidFill>
              <a:uFillTx/>
              <a:latin typeface="Arial"/>
            </a:endParaRPr>
          </a:p>
        </p:txBody>
      </p:sp>
      <p:pic>
        <p:nvPicPr>
          <p:cNvPr id="130" name="" descr=""/>
          <p:cNvPicPr/>
          <p:nvPr/>
        </p:nvPicPr>
        <p:blipFill>
          <a:blip r:embed="rId1"/>
          <a:stretch/>
        </p:blipFill>
        <p:spPr>
          <a:xfrm>
            <a:off x="1080000" y="2880000"/>
            <a:ext cx="6480000" cy="3244680"/>
          </a:xfrm>
          <a:prstGeom prst="rect">
            <a:avLst/>
          </a:prstGeom>
          <a:ln w="0">
            <a:noFill/>
          </a:ln>
        </p:spPr>
      </p:pic>
      <p:sp>
        <p:nvSpPr>
          <p:cNvPr id="131" name="TextBox 14"/>
          <p:cNvSpPr/>
          <p:nvPr/>
        </p:nvSpPr>
        <p:spPr>
          <a:xfrm>
            <a:off x="7920000" y="2005920"/>
            <a:ext cx="536832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Info page Desktop view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32" name="TextBox 23"/>
          <p:cNvSpPr/>
          <p:nvPr/>
        </p:nvSpPr>
        <p:spPr>
          <a:xfrm>
            <a:off x="11025720" y="5210640"/>
            <a:ext cx="2474280" cy="108936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Dashboard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pic>
        <p:nvPicPr>
          <p:cNvPr id="133" name="" descr=""/>
          <p:cNvPicPr/>
          <p:nvPr/>
        </p:nvPicPr>
        <p:blipFill>
          <a:blip r:embed="rId2"/>
          <a:stretch/>
        </p:blipFill>
        <p:spPr>
          <a:xfrm>
            <a:off x="14760000" y="3070080"/>
            <a:ext cx="720000" cy="1405440"/>
          </a:xfrm>
          <a:prstGeom prst="rect">
            <a:avLst/>
          </a:prstGeom>
          <a:ln w="0">
            <a:noFill/>
          </a:ln>
        </p:spPr>
      </p:pic>
      <p:pic>
        <p:nvPicPr>
          <p:cNvPr id="134" name="" descr=""/>
          <p:cNvPicPr/>
          <p:nvPr/>
        </p:nvPicPr>
        <p:blipFill>
          <a:blip r:embed="rId3"/>
          <a:stretch/>
        </p:blipFill>
        <p:spPr>
          <a:xfrm>
            <a:off x="8209080" y="3060000"/>
            <a:ext cx="6370920" cy="3204000"/>
          </a:xfrm>
          <a:prstGeom prst="rect">
            <a:avLst/>
          </a:prstGeom>
          <a:ln w="0">
            <a:noFill/>
          </a:ln>
        </p:spPr>
      </p:pic>
      <p:sp>
        <p:nvSpPr>
          <p:cNvPr id="135" name="TextBox 24"/>
          <p:cNvSpPr/>
          <p:nvPr/>
        </p:nvSpPr>
        <p:spPr>
          <a:xfrm>
            <a:off x="14265720" y="2149920"/>
            <a:ext cx="3914280" cy="1090080"/>
          </a:xfrm>
          <a:prstGeom prst="rect">
            <a:avLst/>
          </a:prstGeom>
          <a:noFill/>
          <a:ln w="0">
            <a:noFill/>
          </a:ln>
        </p:spPr>
        <p:style>
          <a:lnRef idx="0"/>
          <a:fillRef idx="0"/>
          <a:effectRef idx="0"/>
          <a:fontRef idx="minor"/>
        </p:style>
        <p:txBody>
          <a:bodyPr lIns="0" rIns="0" tIns="0" bIns="0" anchor="t">
            <a:spAutoFit/>
          </a:bodyPr>
          <a:p>
            <a:pPr defTabSz="914400">
              <a:lnSpc>
                <a:spcPts val="2860"/>
              </a:lnSpc>
            </a:pPr>
            <a:endParaRPr b="0" lang="en-GB" sz="1800" strike="noStrike" u="none">
              <a:solidFill>
                <a:srgbClr val="000000"/>
              </a:solidFill>
              <a:uFillTx/>
              <a:latin typeface="Arial"/>
            </a:endParaRPr>
          </a:p>
          <a:p>
            <a:pPr lvl="1" marL="474840" indent="-237600" defTabSz="914400">
              <a:lnSpc>
                <a:spcPts val="2860"/>
              </a:lnSpc>
              <a:buClr>
                <a:srgbClr val="14110f"/>
              </a:buClr>
              <a:buFont typeface="Arial"/>
              <a:buChar char="•"/>
            </a:pPr>
            <a:r>
              <a:rPr b="0" lang="en-US" sz="2200" strike="noStrike" u="none">
                <a:solidFill>
                  <a:srgbClr val="14110f"/>
                </a:solidFill>
                <a:uFillTx/>
                <a:latin typeface="Public Sans"/>
                <a:ea typeface="Public Sans"/>
              </a:rPr>
              <a:t>Mobile view’s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sp>
        <p:nvSpPr>
          <p:cNvPr id="136" name="TextBox 27"/>
          <p:cNvSpPr/>
          <p:nvPr/>
        </p:nvSpPr>
        <p:spPr>
          <a:xfrm>
            <a:off x="1212840" y="5965200"/>
            <a:ext cx="4274280" cy="726840"/>
          </a:xfrm>
          <a:prstGeom prst="rect">
            <a:avLst/>
          </a:prstGeom>
          <a:noFill/>
          <a:ln w="0">
            <a:noFill/>
          </a:ln>
        </p:spPr>
        <p:style>
          <a:lnRef idx="0"/>
          <a:fillRef idx="0"/>
          <a:effectRef idx="0"/>
          <a:fontRef idx="minor"/>
        </p:style>
        <p:txBody>
          <a:bodyPr lIns="0" rIns="0" tIns="0" bIns="0" anchor="t">
            <a:spAutoFit/>
          </a:bodyPr>
          <a:p>
            <a:pPr defTabSz="914400">
              <a:lnSpc>
                <a:spcPts val="2860"/>
              </a:lnSpc>
            </a:pPr>
            <a:r>
              <a:rPr b="0" lang="en-US" sz="2200" strike="noStrike" u="none">
                <a:solidFill>
                  <a:srgbClr val="14110f"/>
                </a:solidFill>
                <a:uFillTx/>
                <a:latin typeface="Public Sans"/>
                <a:ea typeface="Public Sans"/>
              </a:rPr>
              <a:t>Profile page Desktop </a:t>
            </a:r>
            <a:endParaRPr b="0" lang="en-GB" sz="2200" strike="noStrike" u="none">
              <a:solidFill>
                <a:srgbClr val="000000"/>
              </a:solidFill>
              <a:uFillTx/>
              <a:latin typeface="Arial"/>
            </a:endParaRPr>
          </a:p>
          <a:p>
            <a:pPr defTabSz="914400">
              <a:lnSpc>
                <a:spcPts val="2860"/>
              </a:lnSpc>
            </a:pPr>
            <a:endParaRPr b="0" lang="en-GB" sz="1800" strike="noStrike" u="none">
              <a:solidFill>
                <a:srgbClr val="000000"/>
              </a:solidFill>
              <a:uFillTx/>
              <a:latin typeface="Arial"/>
            </a:endParaRPr>
          </a:p>
        </p:txBody>
      </p:sp>
      <p:pic>
        <p:nvPicPr>
          <p:cNvPr id="137" name="" descr=""/>
          <p:cNvPicPr/>
          <p:nvPr/>
        </p:nvPicPr>
        <p:blipFill>
          <a:blip r:embed="rId4"/>
          <a:stretch/>
        </p:blipFill>
        <p:spPr>
          <a:xfrm>
            <a:off x="16398000" y="3047400"/>
            <a:ext cx="720000" cy="1393920"/>
          </a:xfrm>
          <a:prstGeom prst="rect">
            <a:avLst/>
          </a:prstGeom>
          <a:ln w="0">
            <a:noFill/>
          </a:ln>
        </p:spPr>
      </p:pic>
      <p:pic>
        <p:nvPicPr>
          <p:cNvPr id="138" name="" descr=""/>
          <p:cNvPicPr/>
          <p:nvPr/>
        </p:nvPicPr>
        <p:blipFill>
          <a:blip r:embed="rId5"/>
          <a:stretch/>
        </p:blipFill>
        <p:spPr>
          <a:xfrm>
            <a:off x="1166040" y="6357600"/>
            <a:ext cx="6448680" cy="3362400"/>
          </a:xfrm>
          <a:prstGeom prst="rect">
            <a:avLst/>
          </a:prstGeom>
          <a:ln w="0">
            <a:noFill/>
          </a:ln>
        </p:spPr>
      </p:pic>
      <p:pic>
        <p:nvPicPr>
          <p:cNvPr id="139" name="" descr=""/>
          <p:cNvPicPr/>
          <p:nvPr/>
        </p:nvPicPr>
        <p:blipFill>
          <a:blip r:embed="rId6"/>
          <a:stretch/>
        </p:blipFill>
        <p:spPr>
          <a:xfrm>
            <a:off x="15660000" y="3070080"/>
            <a:ext cx="686160" cy="1355400"/>
          </a:xfrm>
          <a:prstGeom prst="rect">
            <a:avLst/>
          </a:prstGeom>
          <a:ln w="0">
            <a:noFill/>
          </a:ln>
        </p:spPr>
      </p:pic>
      <p:sp>
        <p:nvSpPr>
          <p:cNvPr id="140" name=""/>
          <p:cNvSpPr txBox="1"/>
          <p:nvPr/>
        </p:nvSpPr>
        <p:spPr>
          <a:xfrm>
            <a:off x="7002000" y="6300000"/>
            <a:ext cx="9180000" cy="4868280"/>
          </a:xfrm>
          <a:prstGeom prst="rect">
            <a:avLst/>
          </a:prstGeom>
          <a:noFill/>
          <a:ln w="0">
            <a:noFill/>
          </a:ln>
        </p:spPr>
        <p:txBody>
          <a:bodyPr lIns="90000" rIns="90000" tIns="45000" bIns="45000" anchor="t">
            <a:noAutofit/>
          </a:bodyPr>
          <a:p>
            <a:r>
              <a:rPr b="1" lang="en-GB" sz="1200" strike="noStrike" u="none">
                <a:solidFill>
                  <a:srgbClr val="000000"/>
                </a:solidFill>
                <a:uFillTx/>
                <a:latin typeface="Arial"/>
              </a:rPr>
              <a:t>Site Features Overview</a:t>
            </a:r>
            <a:endParaRPr b="0" lang="en-GB" sz="1200" strike="noStrike" u="none">
              <a:solidFill>
                <a:srgbClr val="000000"/>
              </a:solidFill>
              <a:uFillTx/>
              <a:latin typeface="Arial"/>
            </a:endParaRPr>
          </a:p>
          <a:p>
            <a:r>
              <a:rPr b="1" lang="en-GB" sz="1200" strike="noStrike" u="none">
                <a:solidFill>
                  <a:srgbClr val="000000"/>
                </a:solidFill>
                <a:uFillTx/>
                <a:latin typeface="Arial"/>
              </a:rPr>
              <a:t>-Home Page:</a:t>
            </a:r>
            <a:r>
              <a:rPr b="0" lang="en-GB" sz="1200" strike="noStrike" u="none">
                <a:solidFill>
                  <a:srgbClr val="000000"/>
                </a:solidFill>
                <a:uFillTx/>
                <a:latin typeface="Arial"/>
              </a:rPr>
              <a:t> Displays all community posts, training updates, and shared media. Users can like, comment, and engage with others’ activity in real time.</a:t>
            </a:r>
            <a:endParaRPr b="0" lang="en-GB" sz="1200" strike="noStrike" u="none">
              <a:solidFill>
                <a:srgbClr val="000000"/>
              </a:solidFill>
              <a:uFillTx/>
              <a:latin typeface="Arial"/>
            </a:endParaRPr>
          </a:p>
          <a:p>
            <a:r>
              <a:rPr b="1" lang="en-GB" sz="1200" strike="noStrike" u="none">
                <a:solidFill>
                  <a:srgbClr val="000000"/>
                </a:solidFill>
                <a:uFillTx/>
                <a:latin typeface="Arial"/>
              </a:rPr>
              <a:t>-Profile Page: </a:t>
            </a:r>
            <a:r>
              <a:rPr b="0" lang="en-GB" sz="1200" strike="noStrike" u="none">
                <a:solidFill>
                  <a:srgbClr val="000000"/>
                </a:solidFill>
                <a:uFillTx/>
                <a:latin typeface="Arial"/>
              </a:rPr>
              <a:t>Shows each member’s personal details, bio, and post history. Includes follower and following counts, and an option to edit personal information.</a:t>
            </a:r>
            <a:endParaRPr b="0" lang="en-GB" sz="1200" strike="noStrike" u="none">
              <a:solidFill>
                <a:srgbClr val="000000"/>
              </a:solidFill>
              <a:uFillTx/>
              <a:latin typeface="Arial"/>
            </a:endParaRPr>
          </a:p>
          <a:p>
            <a:r>
              <a:rPr b="1" lang="en-GB" sz="1200" strike="noStrike" u="none">
                <a:solidFill>
                  <a:srgbClr val="000000"/>
                </a:solidFill>
                <a:uFillTx/>
                <a:latin typeface="Arial"/>
              </a:rPr>
              <a:t>-Information Page: </a:t>
            </a:r>
            <a:r>
              <a:rPr b="0" lang="en-GB" sz="1200" strike="noStrike" u="none">
                <a:solidFill>
                  <a:srgbClr val="000000"/>
                </a:solidFill>
                <a:uFillTx/>
                <a:latin typeface="Arial"/>
              </a:rPr>
              <a:t>Static page describing BoxFit’s mission, training philosophy, and gym policies. Provides useful background and guidelines for all members. Central hub for gym announcements, events, and training updates. Allows administrators or coaches to keep members informed about upcoming sessions or news.</a:t>
            </a:r>
            <a:endParaRPr b="0" lang="en-GB" sz="1200" strike="noStrike" u="none">
              <a:solidFill>
                <a:srgbClr val="000000"/>
              </a:solidFill>
              <a:uFillTx/>
              <a:latin typeface="Arial"/>
            </a:endParaRPr>
          </a:p>
          <a:p>
            <a:r>
              <a:rPr b="1" lang="en-GB" sz="1200" strike="noStrike" u="none">
                <a:solidFill>
                  <a:srgbClr val="000000"/>
                </a:solidFill>
                <a:uFillTx/>
                <a:latin typeface="Arial"/>
              </a:rPr>
              <a:t>-Messaging:</a:t>
            </a:r>
            <a:r>
              <a:rPr b="0" lang="en-GB" sz="1200" strike="noStrike" u="none">
                <a:solidFill>
                  <a:srgbClr val="000000"/>
                </a:solidFill>
                <a:uFillTx/>
                <a:latin typeface="Arial"/>
              </a:rPr>
              <a:t> Real-time private chat between members. Enables seamless direct communication with responsive layout across devices.</a:t>
            </a:r>
            <a:endParaRPr b="0" lang="en-GB" sz="1200" strike="noStrike" u="none">
              <a:solidFill>
                <a:srgbClr val="000000"/>
              </a:solidFill>
              <a:uFillTx/>
              <a:latin typeface="Arial"/>
            </a:endParaRPr>
          </a:p>
          <a:p>
            <a:r>
              <a:rPr b="1" lang="en-GB" sz="1200" strike="noStrike" u="none">
                <a:solidFill>
                  <a:srgbClr val="000000"/>
                </a:solidFill>
                <a:uFillTx/>
                <a:latin typeface="Arial"/>
              </a:rPr>
              <a:t>-Notifications: </a:t>
            </a:r>
            <a:r>
              <a:rPr b="0" lang="en-GB" sz="1200" strike="noStrike" u="none">
                <a:solidFill>
                  <a:srgbClr val="000000"/>
                </a:solidFill>
                <a:uFillTx/>
                <a:latin typeface="Arial"/>
              </a:rPr>
              <a:t>Alerts users to new likes, comments, followers, or messages. Keeps members engaged and updated continuously.</a:t>
            </a:r>
            <a:endParaRPr b="0" lang="en-GB" sz="1200" strike="noStrike" u="none">
              <a:solidFill>
                <a:srgbClr val="000000"/>
              </a:solidFill>
              <a:uFillTx/>
              <a:latin typeface="Arial"/>
            </a:endParaRPr>
          </a:p>
          <a:p>
            <a:endParaRPr b="0" lang="en-GB" sz="1200" strike="noStrike" u="none">
              <a:solidFill>
                <a:srgbClr val="000000"/>
              </a:solidFill>
              <a:uFillTx/>
              <a:latin typeface="Arial"/>
            </a:endParaRPr>
          </a:p>
          <a:p>
            <a:endParaRPr b="0" lang="en-GB" sz="1000" strike="noStrike" u="none">
              <a:solidFill>
                <a:srgbClr val="000000"/>
              </a:solidFill>
              <a:uFillTx/>
              <a:latin typeface="Arial"/>
            </a:endParaRPr>
          </a:p>
          <a:p>
            <a:endParaRPr b="0" lang="en-GB"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632a"/>
        </a:solidFill>
      </p:bgPr>
    </p:bg>
    <p:spTree>
      <p:nvGrpSpPr>
        <p:cNvPr id="1" name=""/>
        <p:cNvGrpSpPr/>
        <p:nvPr/>
      </p:nvGrpSpPr>
      <p:grpSpPr>
        <a:xfrm>
          <a:off x="0" y="0"/>
          <a:ext cx="0" cy="0"/>
          <a:chOff x="0" y="0"/>
          <a:chExt cx="0" cy="0"/>
        </a:xfrm>
      </p:grpSpPr>
      <p:sp>
        <p:nvSpPr>
          <p:cNvPr id="141" name="TextBox 17"/>
          <p:cNvSpPr/>
          <p:nvPr/>
        </p:nvSpPr>
        <p:spPr>
          <a:xfrm>
            <a:off x="2536920" y="340200"/>
            <a:ext cx="12707280" cy="994680"/>
          </a:xfrm>
          <a:prstGeom prst="rect">
            <a:avLst/>
          </a:prstGeom>
          <a:noFill/>
          <a:ln w="0">
            <a:noFill/>
          </a:ln>
        </p:spPr>
        <p:style>
          <a:lnRef idx="0"/>
          <a:fillRef idx="0"/>
          <a:effectRef idx="0"/>
          <a:fontRef idx="minor"/>
        </p:style>
        <p:txBody>
          <a:bodyPr lIns="0" rIns="0" tIns="0" bIns="0" anchor="t">
            <a:spAutoFit/>
          </a:bodyPr>
          <a:p>
            <a:pPr algn="ctr" defTabSz="914400">
              <a:lnSpc>
                <a:spcPts val="7832"/>
              </a:lnSpc>
            </a:pPr>
            <a:r>
              <a:rPr b="0" lang="en-US" sz="6530" strike="noStrike" u="none">
                <a:solidFill>
                  <a:srgbClr val="14110f"/>
                </a:solidFill>
                <a:uFillTx/>
                <a:latin typeface="Public Sans"/>
                <a:ea typeface="Public Sans"/>
              </a:rPr>
              <a:t>Testing &amp; </a:t>
            </a:r>
            <a:r>
              <a:rPr b="0" lang="en-US" sz="6530" strike="noStrike" u="none">
                <a:solidFill>
                  <a:srgbClr val="ffffff"/>
                </a:solidFill>
                <a:uFillTx/>
                <a:latin typeface="Public Sans"/>
                <a:ea typeface="Public Sans"/>
              </a:rPr>
              <a:t>Refinements</a:t>
            </a:r>
            <a:endParaRPr b="0" lang="en-GB" sz="6530" strike="noStrike" u="none">
              <a:solidFill>
                <a:srgbClr val="ffffff"/>
              </a:solidFill>
              <a:uFillTx/>
              <a:latin typeface="Arial"/>
            </a:endParaRPr>
          </a:p>
        </p:txBody>
      </p:sp>
      <p:sp>
        <p:nvSpPr>
          <p:cNvPr id="142" name="AutoShape 8"/>
          <p:cNvSpPr/>
          <p:nvPr/>
        </p:nvSpPr>
        <p:spPr>
          <a:xfrm>
            <a:off x="1028520" y="1715760"/>
            <a:ext cx="16230600" cy="360"/>
          </a:xfrm>
          <a:prstGeom prst="line">
            <a:avLst/>
          </a:prstGeom>
          <a:ln w="104775">
            <a:solidFill>
              <a:srgbClr val="14110f"/>
            </a:solidFill>
            <a:round/>
          </a:ln>
        </p:spPr>
        <p:style>
          <a:lnRef idx="0"/>
          <a:fillRef idx="0"/>
          <a:effectRef idx="0"/>
          <a:fontRef idx="minor"/>
        </p:style>
        <p:txBody>
          <a:bodyPr lIns="90000" rIns="90000" tIns="-44640" bIns="-44640" anchor="t" anchorCtr="1">
            <a:noAutofit/>
          </a:bodyPr>
          <a:p>
            <a:endParaRPr b="0" lang="en-GB" sz="1800" strike="noStrike" u="none">
              <a:solidFill>
                <a:srgbClr val="ffffff"/>
              </a:solidFill>
              <a:uFillTx/>
              <a:latin typeface="Arial"/>
            </a:endParaRPr>
          </a:p>
        </p:txBody>
      </p:sp>
      <p:pic>
        <p:nvPicPr>
          <p:cNvPr id="143" name="" descr=""/>
          <p:cNvPicPr/>
          <p:nvPr/>
        </p:nvPicPr>
        <p:blipFill>
          <a:blip r:embed="rId1"/>
          <a:stretch/>
        </p:blipFill>
        <p:spPr>
          <a:xfrm>
            <a:off x="1080000" y="2160000"/>
            <a:ext cx="8640000" cy="4691880"/>
          </a:xfrm>
          <a:prstGeom prst="rect">
            <a:avLst/>
          </a:prstGeom>
          <a:ln w="0">
            <a:noFill/>
          </a:ln>
        </p:spPr>
      </p:pic>
      <p:pic>
        <p:nvPicPr>
          <p:cNvPr id="144" name="" descr=""/>
          <p:cNvPicPr/>
          <p:nvPr/>
        </p:nvPicPr>
        <p:blipFill>
          <a:blip r:embed="rId2"/>
          <a:stretch/>
        </p:blipFill>
        <p:spPr>
          <a:xfrm>
            <a:off x="1080000" y="7380000"/>
            <a:ext cx="8640000" cy="2059920"/>
          </a:xfrm>
          <a:prstGeom prst="rect">
            <a:avLst/>
          </a:prstGeom>
          <a:ln w="0">
            <a:noFill/>
          </a:ln>
        </p:spPr>
      </p:pic>
      <p:pic>
        <p:nvPicPr>
          <p:cNvPr id="145" name="" descr=""/>
          <p:cNvPicPr/>
          <p:nvPr/>
        </p:nvPicPr>
        <p:blipFill>
          <a:blip r:embed="rId3"/>
          <a:stretch/>
        </p:blipFill>
        <p:spPr>
          <a:xfrm>
            <a:off x="10067400" y="3141360"/>
            <a:ext cx="7214400" cy="5318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4889</TotalTime>
  <Application>LibreOffice/24.8.2.1$MacOSX_X86_64 LibreOffice_project/0f794b6e29741098670a3b95d60478a65d05ef13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DAGvOt79mh4</dc:identifier>
  <dc:language>en-GB</dc:language>
  <cp:lastModifiedBy/>
  <dcterms:modified xsi:type="dcterms:W3CDTF">2025-10-12T11:02:59Z</dcterms:modified>
  <cp:revision>9</cp:revision>
  <dc:subject/>
  <dc:title>These are the broad topics this business meeting will cover.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